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64" r:id="rId7"/>
    <p:sldId id="262" r:id="rId8"/>
    <p:sldId id="267" r:id="rId9"/>
    <p:sldId id="263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ja-JP"/>
    </a:defPPr>
    <a:lvl1pPr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C1C1C"/>
    <a:srgbClr val="DDDDDD"/>
    <a:srgbClr val="333333"/>
    <a:srgbClr val="9CB66D"/>
    <a:srgbClr val="46CA38"/>
    <a:srgbClr val="236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1" autoAdjust="0"/>
  </p:normalViewPr>
  <p:slideViewPr>
    <p:cSldViewPr>
      <p:cViewPr>
        <p:scale>
          <a:sx n="84" d="100"/>
          <a:sy n="84" d="100"/>
        </p:scale>
        <p:origin x="-11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2F1E3F1-5AC2-4B32-A14B-932D828D9C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0263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EDC687-7924-4FE7-921E-A5BACF62425E}" type="slidenum">
              <a:rPr lang="en-US" altLang="ja-JP">
                <a:solidFill>
                  <a:prstClr val="black"/>
                </a:solidFill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ea typeface="ＭＳ Ｐ明朝" charset="-128"/>
              </a:rPr>
              <a:t>Well, this is our institutional repository, “Hokkaido University Collection of Scholarly and Academic Papers”. We call it “HUSCAP”.</a:t>
            </a:r>
          </a:p>
          <a:p>
            <a:pPr eaLnBrk="1" hangingPunct="1"/>
            <a:r>
              <a:rPr lang="en-US" altLang="ja-JP" smtClean="0">
                <a:ea typeface="ＭＳ Ｐ明朝" charset="-128"/>
              </a:rPr>
              <a:t>“HUSCAP” is an acronym, named after a kind of berry growing naturally in Hokkaido.</a:t>
            </a:r>
          </a:p>
          <a:p>
            <a:pPr eaLnBrk="1" hangingPunct="1"/>
            <a:endParaRPr lang="en-US" altLang="ja-JP" smtClean="0">
              <a:ea typeface="ＭＳ Ｐ明朝" charset="-128"/>
            </a:endParaRPr>
          </a:p>
          <a:p>
            <a:pPr eaLnBrk="1" hangingPunct="1"/>
            <a:r>
              <a:rPr lang="ja-JP" altLang="en-US" smtClean="0">
                <a:ea typeface="ＭＳ Ｐ明朝" charset="-128"/>
              </a:rPr>
              <a:t>＜</a:t>
            </a:r>
            <a:r>
              <a:rPr lang="en-US" altLang="ja-JP" smtClean="0">
                <a:ea typeface="ＭＳ Ｐ明朝" charset="-128"/>
              </a:rPr>
              <a:t>HUSCAP</a:t>
            </a:r>
            <a:r>
              <a:rPr lang="ja-JP" altLang="en-US" smtClean="0">
                <a:ea typeface="ＭＳ Ｐ明朝" charset="-128"/>
              </a:rPr>
              <a:t>について＞</a:t>
            </a:r>
          </a:p>
          <a:p>
            <a:pPr eaLnBrk="1" hangingPunct="1"/>
            <a:r>
              <a:rPr lang="ja-JP" altLang="en-US" smtClean="0">
                <a:ea typeface="ＭＳ Ｐ明朝" charset="-128"/>
              </a:rPr>
              <a:t>・正式名称「北海道大学学術成果コレクション」</a:t>
            </a:r>
          </a:p>
          <a:p>
            <a:pPr eaLnBrk="1" hangingPunct="1"/>
            <a:r>
              <a:rPr lang="ja-JP" altLang="en-US" smtClean="0">
                <a:ea typeface="ＭＳ Ｐ明朝" charset="-128"/>
              </a:rPr>
              <a:t>・通称の</a:t>
            </a:r>
            <a:r>
              <a:rPr lang="en-US" altLang="ja-JP" smtClean="0">
                <a:ea typeface="ＭＳ Ｐ明朝" charset="-128"/>
              </a:rPr>
              <a:t>HUSCAP</a:t>
            </a:r>
            <a:r>
              <a:rPr lang="ja-JP" altLang="en-US" smtClean="0">
                <a:ea typeface="ＭＳ Ｐ明朝" charset="-128"/>
              </a:rPr>
              <a:t>は、英語名の頭文字から取ったもの。北海道に自生するベリーの一種「ハスカップ」に因んだ名称。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917700"/>
            <a:ext cx="1763713" cy="2735263"/>
          </a:xfrm>
          <a:prstGeom prst="rect">
            <a:avLst/>
          </a:prstGeom>
          <a:solidFill>
            <a:srgbClr val="9CB6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49425" y="1917700"/>
            <a:ext cx="7394575" cy="2735263"/>
          </a:xfrm>
          <a:prstGeom prst="rect">
            <a:avLst/>
          </a:prstGeom>
          <a:solidFill>
            <a:srgbClr val="2365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3" y="2014538"/>
            <a:ext cx="6948487" cy="1152525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0" y="3238500"/>
            <a:ext cx="6946900" cy="576263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pic>
        <p:nvPicPr>
          <p:cNvPr id="12315" name="Picture 27" descr="logomark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7025"/>
            <a:ext cx="43195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B36E25-2FCD-4F7B-A48F-6A9F0BB5976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84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404813"/>
            <a:ext cx="2195513" cy="56880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437312" cy="56880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2822A-535D-4704-AF50-9856817081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649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4450"/>
            <a:ext cx="8229600" cy="7207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387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6975"/>
            <a:ext cx="4038600" cy="23891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5575" y="6524625"/>
            <a:ext cx="375285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FFFFFF"/>
                </a:solidFill>
              </a:rPr>
              <a:t>HUSCAP: http://eprints.lib.hokudai.ac.jp/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7DB5-5947-49A3-A56F-5F055A40AC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5635B8-04B8-48B2-9F1E-A4AAF870CE0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15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FD81BA-B0A5-415B-9585-3084CB4027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73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809902-80C5-4A4E-BFB8-3E8A75F4E8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3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3A3315-5EB2-46D7-904E-C581854101E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79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62DC3C-DD49-4E88-BA78-C64849A060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37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E1F603-328D-487B-A21B-0CBD96F785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16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9B8-61FF-4BB3-9F97-9E77E9859D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494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780A8-C583-459D-925D-8862566781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0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908050"/>
            <a:ext cx="9144000" cy="73025"/>
          </a:xfrm>
          <a:prstGeom prst="rect">
            <a:avLst/>
          </a:prstGeom>
          <a:solidFill>
            <a:srgbClr val="9CB6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2365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756126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44450"/>
            <a:ext cx="80168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3F386049-A567-4DF6-ADA5-3AFA1270CF4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165850"/>
            <a:ext cx="9144000" cy="695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4025" y="-282575"/>
            <a:ext cx="311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ja-JP" altLang="ja-JP"/>
          </a:p>
        </p:txBody>
      </p:sp>
      <p:pic>
        <p:nvPicPr>
          <p:cNvPr id="11281" name="Picture 17" descr="logoma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6232525"/>
            <a:ext cx="341630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3" y="2014538"/>
            <a:ext cx="6660777" cy="1558478"/>
          </a:xfrm>
        </p:spPr>
        <p:txBody>
          <a:bodyPr/>
          <a:lstStyle/>
          <a:p>
            <a:r>
              <a:rPr lang="en-US" altLang="ja-JP" sz="5400" dirty="0" smtClean="0"/>
              <a:t>HUSC</a:t>
            </a:r>
            <a:r>
              <a:rPr lang="ja-JP" altLang="en-US" sz="5400" dirty="0" smtClean="0"/>
              <a:t>Ａ</a:t>
            </a:r>
            <a:r>
              <a:rPr lang="en-US" altLang="ja-JP" sz="5400" dirty="0" smtClean="0"/>
              <a:t>P:</a:t>
            </a:r>
            <a:br>
              <a:rPr lang="en-US" altLang="ja-JP" sz="5400" dirty="0" smtClean="0"/>
            </a:br>
            <a:r>
              <a:rPr lang="en-US" altLang="ja-JP" sz="3600" dirty="0" smtClean="0"/>
              <a:t>Hokkaido </a:t>
            </a:r>
            <a:r>
              <a:rPr lang="en-US" altLang="ja-JP" sz="3600" dirty="0"/>
              <a:t>University collection of </a:t>
            </a:r>
            <a:r>
              <a:rPr lang="en-US" altLang="ja-JP" sz="3600" dirty="0" err="1"/>
              <a:t>SCholarly</a:t>
            </a:r>
            <a:r>
              <a:rPr lang="en-US" altLang="ja-JP" sz="3600" dirty="0"/>
              <a:t> and Academic Papers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072" y="5445224"/>
            <a:ext cx="3816102" cy="36004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292929"/>
                </a:solidFill>
              </a:rPr>
              <a:t>Hokkaido University Library</a:t>
            </a:r>
            <a:endParaRPr lang="en-US" altLang="ja-JP" dirty="0">
              <a:solidFill>
                <a:srgbClr val="292929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59225" y="5805264"/>
            <a:ext cx="496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 b="1" dirty="0" smtClean="0">
                <a:solidFill>
                  <a:srgbClr val="292929"/>
                </a:solidFill>
                <a:latin typeface="Franklin Gothic Demi" pitchFamily="34" charset="0"/>
              </a:rPr>
              <a:t>Kenichi TOMITA</a:t>
            </a:r>
            <a:endParaRPr lang="en-US" altLang="ja-JP" sz="2800" b="1" dirty="0">
              <a:solidFill>
                <a:srgbClr val="292929"/>
              </a:solidFill>
              <a:latin typeface="Franklin Gothic Demi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443663" y="4114800"/>
            <a:ext cx="23764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defRPr kumimoji="1" sz="24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</a:defRPr>
            </a:lvl1pPr>
            <a:lvl2pPr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2pPr>
            <a:lvl3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3pPr>
            <a:lvl4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4pPr>
            <a:lvl5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800" dirty="0" smtClean="0"/>
              <a:t>2015.1.28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DRF(2)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>
                <a:solidFill>
                  <a:srgbClr val="FFFFFF"/>
                </a:solidFill>
              </a:rPr>
              <a:pPr/>
              <a:t>9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" y="980728"/>
            <a:ext cx="7135357" cy="53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5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DRF(3)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・</a:t>
            </a:r>
            <a:r>
              <a:rPr lang="en-US" altLang="ja-JP" dirty="0" smtClean="0"/>
              <a:t> ”</a:t>
            </a:r>
            <a:r>
              <a:rPr lang="en-US" altLang="ja-JP" dirty="0" err="1"/>
              <a:t>hitahita</a:t>
            </a:r>
            <a:r>
              <a:rPr lang="en-US" altLang="ja-JP" dirty="0" smtClean="0"/>
              <a:t>”</a:t>
            </a:r>
            <a:r>
              <a:rPr lang="en-US" altLang="ja-JP" baseline="30000" dirty="0"/>
              <a:t> †</a:t>
            </a:r>
            <a:r>
              <a:rPr lang="en-US" altLang="ja-JP" dirty="0" smtClean="0"/>
              <a:t> </a:t>
            </a:r>
            <a:r>
              <a:rPr lang="en-US" altLang="ja-JP" dirty="0"/>
              <a:t>– institutional OA advocacy in </a:t>
            </a:r>
            <a:r>
              <a:rPr lang="en-US" altLang="ja-JP" dirty="0" smtClean="0"/>
              <a:t>Japan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- grass-roots activities of repository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managers</a:t>
            </a:r>
          </a:p>
          <a:p>
            <a:r>
              <a:rPr lang="en-US" altLang="ja-JP" baseline="30000" dirty="0" smtClean="0"/>
              <a:t>         † </a:t>
            </a:r>
            <a:r>
              <a:rPr lang="en-US" altLang="ja-JP" dirty="0" smtClean="0"/>
              <a:t>onomatopoeia </a:t>
            </a:r>
            <a:r>
              <a:rPr lang="en-US" altLang="ja-JP" dirty="0"/>
              <a:t>for water rising, slowly but steadily</a:t>
            </a:r>
          </a:p>
          <a:p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10</a:t>
            </a:fld>
            <a:endParaRPr lang="en-US" altLang="ja-JP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519705" cy="3232089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860032" y="429309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 err="1" smtClean="0"/>
              <a:t>Tsuchide</a:t>
            </a:r>
            <a:r>
              <a:rPr lang="en-US" altLang="ja-JP" dirty="0"/>
              <a:t>,</a:t>
            </a:r>
            <a:r>
              <a:rPr kumimoji="1" lang="en-US" altLang="ja-JP" dirty="0" smtClean="0"/>
              <a:t> I. et al. (2013) “</a:t>
            </a:r>
            <a:r>
              <a:rPr kumimoji="1" lang="en-US" altLang="ja-JP" dirty="0" err="1" smtClean="0"/>
              <a:t>Hita-Hita</a:t>
            </a:r>
            <a:r>
              <a:rPr kumimoji="1" lang="en-US" altLang="ja-JP" dirty="0" smtClean="0"/>
              <a:t>: </a:t>
            </a:r>
            <a:r>
              <a:rPr lang="en-US" altLang="ja-JP" dirty="0" smtClean="0"/>
              <a:t>o</a:t>
            </a:r>
            <a:r>
              <a:rPr kumimoji="1" lang="en-US" altLang="ja-JP" dirty="0" smtClean="0"/>
              <a:t>pen access and institutional </a:t>
            </a:r>
            <a:r>
              <a:rPr lang="en-US" altLang="ja-JP" dirty="0"/>
              <a:t>r</a:t>
            </a:r>
            <a:r>
              <a:rPr kumimoji="1" lang="en-US" altLang="ja-JP" dirty="0" smtClean="0"/>
              <a:t>epositories in Japan </a:t>
            </a:r>
            <a:r>
              <a:rPr lang="en-US" altLang="ja-JP" dirty="0"/>
              <a:t>t</a:t>
            </a:r>
            <a:r>
              <a:rPr kumimoji="1" lang="en-US" altLang="ja-JP" dirty="0" smtClean="0"/>
              <a:t>en </a:t>
            </a:r>
            <a:r>
              <a:rPr lang="en-US" altLang="ja-JP" dirty="0" smtClean="0"/>
              <a:t>y</a:t>
            </a:r>
            <a:r>
              <a:rPr kumimoji="1" lang="en-US" altLang="ja-JP" dirty="0" smtClean="0"/>
              <a:t>ears on”  </a:t>
            </a:r>
            <a:r>
              <a:rPr lang="en-US" altLang="ja-JP" dirty="0" smtClean="0"/>
              <a:t>Ariadne </a:t>
            </a:r>
            <a:r>
              <a:rPr lang="en-US" altLang="ja-JP" dirty="0"/>
              <a:t>issue </a:t>
            </a:r>
            <a:r>
              <a:rPr lang="en-US" altLang="ja-JP" dirty="0" smtClean="0"/>
              <a:t>71.  http</a:t>
            </a:r>
            <a:r>
              <a:rPr lang="en-US" altLang="ja-JP" dirty="0"/>
              <a:t>://</a:t>
            </a:r>
            <a:r>
              <a:rPr lang="en-US" altLang="ja-JP" dirty="0" smtClean="0"/>
              <a:t>www.ariadne.ac.uk/issue71/tsuchide-et-al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37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DRF(4)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・ </a:t>
            </a:r>
            <a:r>
              <a:rPr lang="en-US" altLang="ja-JP" dirty="0" smtClean="0"/>
              <a:t>Activities </a:t>
            </a:r>
            <a:r>
              <a:rPr lang="en-US" altLang="ja-JP" dirty="0"/>
              <a:t>in FY2014</a:t>
            </a:r>
            <a:r>
              <a:rPr lang="en-US" altLang="ja-JP" dirty="0" smtClean="0"/>
              <a:t>:</a:t>
            </a:r>
          </a:p>
          <a:p>
            <a:pPr lvl="0"/>
            <a:r>
              <a:rPr lang="en-US" altLang="ja-JP" dirty="0"/>
              <a:t> </a:t>
            </a:r>
            <a:r>
              <a:rPr lang="en-US" altLang="ja-JP" dirty="0" smtClean="0"/>
              <a:t>  Information </a:t>
            </a:r>
            <a:r>
              <a:rPr lang="en-US" altLang="ja-JP" dirty="0"/>
              <a:t>sharing (e.g. newsletter </a:t>
            </a:r>
            <a:r>
              <a:rPr lang="en-US" altLang="ja-JP" dirty="0" smtClean="0"/>
              <a:t>“DRF Monthly”, </a:t>
            </a:r>
            <a:r>
              <a:rPr lang="en-US" altLang="ja-JP" dirty="0"/>
              <a:t>wiki page</a:t>
            </a:r>
            <a:r>
              <a:rPr lang="en-US" altLang="ja-JP" dirty="0" smtClean="0"/>
              <a:t>)</a:t>
            </a:r>
          </a:p>
          <a:p>
            <a:pPr lvl="0"/>
            <a:r>
              <a:rPr lang="en-US" altLang="ja-JP" dirty="0"/>
              <a:t> </a:t>
            </a:r>
            <a:r>
              <a:rPr lang="en-US" altLang="ja-JP" dirty="0" smtClean="0"/>
              <a:t>  Study </a:t>
            </a:r>
            <a:r>
              <a:rPr lang="en-US" altLang="ja-JP" dirty="0"/>
              <a:t>sessions on mailing </a:t>
            </a:r>
            <a:r>
              <a:rPr lang="en-US" altLang="ja-JP" dirty="0" smtClean="0"/>
              <a:t>list</a:t>
            </a:r>
          </a:p>
          <a:p>
            <a:pPr lvl="0"/>
            <a:endParaRPr lang="en-US" altLang="ja-JP" dirty="0"/>
          </a:p>
          <a:p>
            <a:r>
              <a:rPr lang="en-US" altLang="ja-JP" dirty="0" smtClean="0"/>
              <a:t>   Co-sponsored by </a:t>
            </a:r>
            <a:r>
              <a:rPr lang="en-US" altLang="ja-JP" dirty="0"/>
              <a:t>Institutional Repositories Promotion </a:t>
            </a:r>
            <a:r>
              <a:rPr lang="en-US" altLang="ja-JP" dirty="0" smtClean="0"/>
              <a:t> Committee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Forum (Libra</a:t>
            </a:r>
            <a:r>
              <a:rPr lang="ja-JP" altLang="en-US" dirty="0" smtClean="0"/>
              <a:t>ｒｙ </a:t>
            </a:r>
            <a:r>
              <a:rPr lang="en-US" altLang="ja-JP" dirty="0" smtClean="0"/>
              <a:t>Fair </a:t>
            </a:r>
            <a:r>
              <a:rPr lang="ja-JP" altLang="en-US" dirty="0" smtClean="0"/>
              <a:t>＆</a:t>
            </a:r>
            <a:r>
              <a:rPr lang="en-US" altLang="ja-JP" dirty="0" smtClean="0"/>
              <a:t> Forum)</a:t>
            </a:r>
            <a:endParaRPr lang="ja-JP" altLang="ja-JP" dirty="0"/>
          </a:p>
          <a:p>
            <a:pPr lvl="0"/>
            <a:r>
              <a:rPr lang="en-US" altLang="ja-JP" dirty="0" smtClean="0"/>
              <a:t>      Training sessions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443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1567"/>
            <a:ext cx="3744416" cy="447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95FB-3924-4BF0-84E6-C7C869013636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Hokkaido University</a:t>
            </a:r>
            <a:endParaRPr lang="en-US" altLang="ja-JP" sz="40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Founded 1876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National University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Sapporo</a:t>
            </a:r>
            <a:r>
              <a:rPr lang="en-US" altLang="ja-JP" dirty="0"/>
              <a:t>, </a:t>
            </a:r>
            <a:r>
              <a:rPr lang="en-US" altLang="ja-JP" dirty="0" smtClean="0"/>
              <a:t>JAPAN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Main campus)</a:t>
            </a:r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20 </a:t>
            </a:r>
            <a:r>
              <a:rPr lang="en-US" altLang="ja-JP" dirty="0"/>
              <a:t>graduate schools and </a:t>
            </a:r>
            <a:r>
              <a:rPr lang="en-US" altLang="ja-JP" dirty="0" smtClean="0"/>
              <a:t>faculties </a:t>
            </a:r>
            <a:r>
              <a:rPr lang="en-US" altLang="ja-JP" dirty="0"/>
              <a:t>and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27 </a:t>
            </a:r>
            <a:r>
              <a:rPr lang="en-US" altLang="ja-JP" dirty="0"/>
              <a:t>research institutes and centers</a:t>
            </a:r>
          </a:p>
          <a:p>
            <a:pPr lvl="1"/>
            <a:r>
              <a:rPr lang="en-US" altLang="ja-JP" dirty="0" smtClean="0"/>
              <a:t>2,057 academic staff</a:t>
            </a:r>
            <a:endParaRPr lang="en-US" altLang="ja-JP" dirty="0"/>
          </a:p>
          <a:p>
            <a:pPr lvl="1"/>
            <a:r>
              <a:rPr lang="en-US" altLang="ja-JP" dirty="0" smtClean="0"/>
              <a:t>6,195 </a:t>
            </a:r>
            <a:r>
              <a:rPr lang="en-US" altLang="ja-JP" dirty="0"/>
              <a:t>graduate students</a:t>
            </a:r>
          </a:p>
          <a:p>
            <a:pPr lvl="1"/>
            <a:r>
              <a:rPr lang="en-US" altLang="ja-JP" dirty="0" smtClean="0"/>
              <a:t>11,649 </a:t>
            </a:r>
            <a:r>
              <a:rPr lang="en-US" altLang="ja-JP" dirty="0"/>
              <a:t>undergraduates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2,500-3,000 </a:t>
            </a:r>
            <a:r>
              <a:rPr lang="en-US" altLang="ja-JP" dirty="0"/>
              <a:t>papers a year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ja-JP" altLang="en-US" dirty="0"/>
              <a:t>　 </a:t>
            </a:r>
            <a:r>
              <a:rPr lang="en-US" altLang="ja-JP" sz="2000" dirty="0"/>
              <a:t>(Web of Science)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94002" y="-70907"/>
            <a:ext cx="4232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schemeClr val="bg1"/>
                </a:solidFill>
              </a:rPr>
              <a:t>Open Access in Hokkaido University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1571612"/>
            <a:ext cx="546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・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0" y="1125538"/>
            <a:ext cx="7549696" cy="51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23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5826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HUSCAP(1</a:t>
            </a:r>
            <a:r>
              <a:rPr lang="ja-JP" altLang="en-US" sz="4000" dirty="0" smtClean="0"/>
              <a:t>）</a:t>
            </a:r>
            <a:endParaRPr lang="en-US" altLang="ja-JP" sz="4000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46111"/>
            <a:ext cx="4392488" cy="4929187"/>
          </a:xfrm>
        </p:spPr>
        <p:txBody>
          <a:bodyPr/>
          <a:lstStyle/>
          <a:p>
            <a:pPr eaLnBrk="1" hangingPunct="1"/>
            <a:r>
              <a:rPr lang="en-US" altLang="ja-JP" sz="3600" b="1" u="sng" dirty="0" smtClean="0">
                <a:solidFill>
                  <a:srgbClr val="FF0000"/>
                </a:solidFill>
              </a:rPr>
              <a:t>H</a:t>
            </a:r>
            <a:r>
              <a:rPr lang="en-US" altLang="ja-JP" sz="3600" dirty="0" smtClean="0"/>
              <a:t>okkaido </a:t>
            </a:r>
            <a:r>
              <a:rPr lang="en-US" altLang="ja-JP" sz="3600" b="1" u="sng" dirty="0" smtClean="0">
                <a:solidFill>
                  <a:srgbClr val="FF0000"/>
                </a:solidFill>
              </a:rPr>
              <a:t>U</a:t>
            </a:r>
            <a:r>
              <a:rPr lang="en-US" altLang="ja-JP" sz="3600" dirty="0" smtClean="0"/>
              <a:t>niversity</a:t>
            </a:r>
          </a:p>
          <a:p>
            <a:pPr eaLnBrk="1" hangingPunct="1"/>
            <a:r>
              <a:rPr lang="en-US" altLang="ja-JP" sz="3600" dirty="0" smtClean="0"/>
              <a:t>Collection of</a:t>
            </a:r>
          </a:p>
          <a:p>
            <a:pPr eaLnBrk="1" hangingPunct="1"/>
            <a:r>
              <a:rPr lang="en-US" altLang="ja-JP" sz="3600" b="1" u="sng" dirty="0" smtClean="0">
                <a:solidFill>
                  <a:srgbClr val="FF0000"/>
                </a:solidFill>
              </a:rPr>
              <a:t>Sc</a:t>
            </a:r>
            <a:r>
              <a:rPr lang="en-US" altLang="ja-JP" sz="3600" dirty="0" smtClean="0"/>
              <a:t>holarly and</a:t>
            </a:r>
          </a:p>
          <a:p>
            <a:pPr eaLnBrk="1" hangingPunct="1"/>
            <a:r>
              <a:rPr lang="en-US" altLang="ja-JP" sz="3600" b="1" u="sng" dirty="0" smtClean="0">
                <a:solidFill>
                  <a:srgbClr val="FF0000"/>
                </a:solidFill>
              </a:rPr>
              <a:t>A</a:t>
            </a:r>
            <a:r>
              <a:rPr lang="en-US" altLang="ja-JP" sz="3600" dirty="0" smtClean="0"/>
              <a:t>cademic </a:t>
            </a:r>
            <a:r>
              <a:rPr lang="en-US" altLang="ja-JP" sz="3600" b="1" u="sng" dirty="0" smtClean="0">
                <a:solidFill>
                  <a:srgbClr val="FF0000"/>
                </a:solidFill>
              </a:rPr>
              <a:t>P</a:t>
            </a:r>
            <a:r>
              <a:rPr lang="en-US" altLang="ja-JP" sz="3600" dirty="0" smtClean="0"/>
              <a:t>apers</a:t>
            </a:r>
          </a:p>
        </p:txBody>
      </p:sp>
      <p:sp>
        <p:nvSpPr>
          <p:cNvPr id="8" name="フッター プレースホルダ 5"/>
          <p:cNvSpPr>
            <a:spLocks noGrp="1"/>
          </p:cNvSpPr>
          <p:nvPr>
            <p:ph type="ftr" sz="quarter" idx="10"/>
          </p:nvPr>
        </p:nvSpPr>
        <p:spPr>
          <a:xfrm>
            <a:off x="533400" y="6569075"/>
            <a:ext cx="3752850" cy="28892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rgbClr val="FFFFFF"/>
                </a:solidFill>
              </a:rPr>
              <a:t>HUSCAP: http://eprints.lib.hokudai.ac.jp/</a:t>
            </a:r>
          </a:p>
        </p:txBody>
      </p:sp>
      <p:sp>
        <p:nvSpPr>
          <p:cNvPr id="9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EB5792-6E54-447B-9778-3AB5A2E6291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ja-JP">
              <a:solidFill>
                <a:srgbClr val="FFFFFF"/>
              </a:solidFill>
            </a:endParaRPr>
          </a:p>
        </p:txBody>
      </p:sp>
      <p:grpSp>
        <p:nvGrpSpPr>
          <p:cNvPr id="5126" name="Group 34"/>
          <p:cNvGrpSpPr>
            <a:grpSpLocks/>
          </p:cNvGrpSpPr>
          <p:nvPr/>
        </p:nvGrpSpPr>
        <p:grpSpPr bwMode="auto">
          <a:xfrm>
            <a:off x="87878" y="4293096"/>
            <a:ext cx="4700146" cy="1800200"/>
            <a:chOff x="3107" y="3339"/>
            <a:chExt cx="2086" cy="726"/>
          </a:xfrm>
        </p:grpSpPr>
        <p:sp>
          <p:nvSpPr>
            <p:cNvPr id="5131" name="Rectangle 22"/>
            <p:cNvSpPr>
              <a:spLocks noChangeArrowheads="1"/>
            </p:cNvSpPr>
            <p:nvPr/>
          </p:nvSpPr>
          <p:spPr bwMode="auto">
            <a:xfrm>
              <a:off x="3107" y="3339"/>
              <a:ext cx="2086" cy="726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>
                  <a:latin typeface="Arial" charset="0"/>
                </a:rPr>
                <a:t>Cf.) Has</a:t>
              </a:r>
              <a:r>
                <a:rPr lang="ja-JP" altLang="en-US" sz="2000" dirty="0" err="1" smtClean="0">
                  <a:latin typeface="Arial" charset="0"/>
                </a:rPr>
                <a:t>ｋ</a:t>
              </a:r>
              <a:r>
                <a:rPr lang="en-US" altLang="ja-JP" sz="2000" dirty="0" err="1" smtClean="0">
                  <a:latin typeface="Arial" charset="0"/>
                </a:rPr>
                <a:t>ap</a:t>
              </a:r>
              <a:endParaRPr lang="en-US" altLang="ja-JP" sz="2000" dirty="0" smtClean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dirty="0" smtClean="0">
                  <a:latin typeface="Arial" charset="0"/>
                </a:rPr>
                <a:t>（</a:t>
              </a:r>
              <a:r>
                <a:rPr lang="en-US" altLang="ja-JP" sz="2000" dirty="0" err="1" smtClean="0">
                  <a:latin typeface="Arial" charset="0"/>
                </a:rPr>
                <a:t>Lonicera</a:t>
              </a:r>
              <a:r>
                <a:rPr lang="en-US" altLang="ja-JP" sz="2000" dirty="0" smtClean="0">
                  <a:latin typeface="Arial" charset="0"/>
                </a:rPr>
                <a:t> </a:t>
              </a:r>
              <a:r>
                <a:rPr lang="en-US" altLang="ja-JP" sz="2000" dirty="0" err="1" smtClean="0">
                  <a:latin typeface="Arial" charset="0"/>
                </a:rPr>
                <a:t>caerulea</a:t>
              </a:r>
              <a:r>
                <a:rPr lang="en-US" altLang="ja-JP" sz="2000" dirty="0" smtClean="0">
                  <a:latin typeface="Arial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>
                  <a:latin typeface="Arial" charset="0"/>
                </a:rPr>
                <a:t>  Blue-berried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>
                  <a:latin typeface="Arial" charset="0"/>
                </a:rPr>
                <a:t>  Honeysuckle</a:t>
              </a:r>
              <a:r>
                <a:rPr lang="ja-JP" altLang="en-US" sz="2000" dirty="0" smtClean="0">
                  <a:latin typeface="Arial" charset="0"/>
                </a:rPr>
                <a:t>）</a:t>
              </a:r>
              <a:r>
                <a:rPr lang="ja-JP" altLang="en-US" sz="2000" dirty="0" smtClean="0">
                  <a:solidFill>
                    <a:srgbClr val="D1D1CB"/>
                  </a:solidFill>
                  <a:latin typeface="Arial" charset="0"/>
                </a:rPr>
                <a:t>）</a:t>
              </a:r>
            </a:p>
          </p:txBody>
        </p:sp>
        <p:pic>
          <p:nvPicPr>
            <p:cNvPr id="5132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388"/>
              <a:ext cx="78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1707"/>
            <a:ext cx="39624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51" y="1772816"/>
            <a:ext cx="1386135" cy="139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05" y="3305377"/>
            <a:ext cx="890877" cy="8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6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HUSCAP(</a:t>
            </a:r>
            <a:r>
              <a:rPr lang="ja-JP" altLang="en-US" sz="4000" dirty="0" smtClean="0"/>
              <a:t>２）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Institutional </a:t>
            </a:r>
            <a:r>
              <a:rPr lang="en-US" altLang="ja-JP" dirty="0"/>
              <a:t>repository of Hokkaido University. </a:t>
            </a:r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en-US" altLang="ja-JP" dirty="0" smtClean="0"/>
              <a:t> Opened</a:t>
            </a:r>
            <a:r>
              <a:rPr lang="en-US" altLang="ja-JP" dirty="0"/>
              <a:t>: July, 2005. (on a trail basis; formally opened in April, 2006)</a:t>
            </a:r>
            <a:endParaRPr lang="ja-JP" altLang="ja-JP" dirty="0"/>
          </a:p>
          <a:p>
            <a:pPr lvl="0"/>
            <a:r>
              <a:rPr lang="ja-JP" altLang="en-US" dirty="0" smtClean="0"/>
              <a:t>・ </a:t>
            </a:r>
            <a:r>
              <a:rPr lang="en-US" altLang="ja-JP" dirty="0" smtClean="0"/>
              <a:t>Base </a:t>
            </a:r>
            <a:r>
              <a:rPr lang="en-US" altLang="ja-JP" dirty="0"/>
              <a:t>system: </a:t>
            </a:r>
            <a:r>
              <a:rPr lang="en-US" altLang="ja-JP" dirty="0" err="1"/>
              <a:t>DSpace</a:t>
            </a:r>
            <a:r>
              <a:rPr lang="en-US" altLang="ja-JP" dirty="0"/>
              <a:t> 1.8 </a:t>
            </a:r>
            <a:r>
              <a:rPr lang="en-US" altLang="ja-JP" dirty="0" smtClean="0"/>
              <a:t>JSP-UI</a:t>
            </a:r>
            <a:endParaRPr lang="ja-JP" altLang="ja-JP" dirty="0" smtClean="0"/>
          </a:p>
          <a:p>
            <a:pPr lvl="0"/>
            <a:r>
              <a:rPr lang="ja-JP" altLang="en-US" dirty="0" smtClean="0"/>
              <a:t>・ </a:t>
            </a:r>
            <a:r>
              <a:rPr lang="en-US" altLang="ja-JP" dirty="0" smtClean="0"/>
              <a:t>More </a:t>
            </a:r>
            <a:r>
              <a:rPr lang="en-US" altLang="ja-JP" dirty="0"/>
              <a:t>than 45,000 full text articles; self-archived articles 20%, dissertations 3%, departmental papers 67</a:t>
            </a:r>
            <a:r>
              <a:rPr lang="en-US" altLang="ja-JP" dirty="0" smtClean="0"/>
              <a:t>%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4</a:t>
            </a:fld>
            <a:endParaRPr lang="en-US" altLang="ja-JP"/>
          </a:p>
        </p:txBody>
      </p:sp>
      <p:pic>
        <p:nvPicPr>
          <p:cNvPr id="3074" name="Picture 2" descr="C:\Users\staff\Dropbox\tomita\IR推進委員会\国際連携WG\フランス大使館\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3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HUSCAP(3</a:t>
            </a:r>
            <a:r>
              <a:rPr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・ </a:t>
            </a:r>
            <a:r>
              <a:rPr lang="en-US" altLang="ja-JP" dirty="0" smtClean="0">
                <a:solidFill>
                  <a:srgbClr val="FF0000"/>
                </a:solidFill>
              </a:rPr>
              <a:t>Hokkaido </a:t>
            </a:r>
            <a:r>
              <a:rPr lang="en-US" altLang="ja-JP" dirty="0">
                <a:solidFill>
                  <a:srgbClr val="FF0000"/>
                </a:solidFill>
              </a:rPr>
              <a:t>University strongly recommends </a:t>
            </a:r>
            <a:r>
              <a:rPr lang="en-US" altLang="ja-JP" dirty="0"/>
              <a:t>that </a:t>
            </a:r>
            <a:r>
              <a:rPr lang="en-US" altLang="ja-JP" dirty="0">
                <a:solidFill>
                  <a:srgbClr val="FF0000"/>
                </a:solidFill>
              </a:rPr>
              <a:t>all researchers</a:t>
            </a:r>
            <a:r>
              <a:rPr lang="en-US" altLang="ja-JP" dirty="0"/>
              <a:t> who belong to the university and conduct education and research activities </a:t>
            </a:r>
            <a:r>
              <a:rPr lang="en-US" altLang="ja-JP" dirty="0">
                <a:solidFill>
                  <a:srgbClr val="FF0000"/>
                </a:solidFill>
              </a:rPr>
              <a:t>should publicize</a:t>
            </a:r>
            <a:r>
              <a:rPr lang="en-US" altLang="ja-JP" dirty="0"/>
              <a:t> their diverse and high levels of achievements </a:t>
            </a:r>
            <a:r>
              <a:rPr lang="en-US" altLang="ja-JP" dirty="0">
                <a:solidFill>
                  <a:srgbClr val="FF0000"/>
                </a:solidFill>
              </a:rPr>
              <a:t>on this Collection site</a:t>
            </a:r>
            <a:r>
              <a:rPr lang="en-US" altLang="ja-JP" dirty="0"/>
              <a:t> in accordance with the Hokkaido University Collection of Scholarly and Academic Papers' Operational Guidelines</a:t>
            </a:r>
            <a:r>
              <a:rPr lang="en-US" altLang="ja-JP" dirty="0" smtClean="0"/>
              <a:t>. (Advocacy policy)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221088"/>
            <a:ext cx="2030413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HUSCAP(4</a:t>
            </a:r>
            <a:r>
              <a:rPr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Services </a:t>
            </a:r>
            <a:r>
              <a:rPr lang="en-US" altLang="ja-JP" dirty="0"/>
              <a:t>for our researchers</a:t>
            </a:r>
            <a:r>
              <a:rPr lang="en-US" altLang="ja-JP" dirty="0" smtClean="0"/>
              <a:t>:</a:t>
            </a:r>
          </a:p>
          <a:p>
            <a:pPr lvl="0"/>
            <a:r>
              <a:rPr lang="ja-JP" altLang="en-US" dirty="0" smtClean="0"/>
              <a:t>・</a:t>
            </a:r>
            <a:r>
              <a:rPr lang="en-US" altLang="ja-JP" dirty="0" smtClean="0"/>
              <a:t> Mediated </a:t>
            </a:r>
            <a:r>
              <a:rPr lang="en-US" altLang="ja-JP" dirty="0"/>
              <a:t>archiving </a:t>
            </a:r>
            <a:r>
              <a:rPr lang="en-US" altLang="ja-JP" dirty="0" smtClean="0"/>
              <a:t>service</a:t>
            </a:r>
          </a:p>
          <a:p>
            <a:pPr lvl="0"/>
            <a:r>
              <a:rPr lang="ja-JP" altLang="en-US" dirty="0"/>
              <a:t>・</a:t>
            </a:r>
            <a:r>
              <a:rPr lang="en-US" altLang="ja-JP" dirty="0" smtClean="0"/>
              <a:t> Confirming </a:t>
            </a:r>
            <a:r>
              <a:rPr lang="en-US" altLang="ja-JP" dirty="0"/>
              <a:t>publisher’s  policies for </a:t>
            </a:r>
            <a:r>
              <a:rPr lang="en-US" altLang="ja-JP" dirty="0" smtClean="0"/>
              <a:t>self-archiving</a:t>
            </a:r>
          </a:p>
          <a:p>
            <a:pPr lvl="0"/>
            <a:r>
              <a:rPr lang="ja-JP" altLang="en-US" dirty="0" smtClean="0"/>
              <a:t>・ </a:t>
            </a:r>
            <a:r>
              <a:rPr lang="en-US" altLang="ja-JP" dirty="0" smtClean="0"/>
              <a:t>Notification </a:t>
            </a:r>
            <a:r>
              <a:rPr lang="en-US" altLang="ja-JP" dirty="0"/>
              <a:t>of articles which can be deposited in </a:t>
            </a:r>
            <a:r>
              <a:rPr lang="en-US" altLang="ja-JP" dirty="0" smtClean="0"/>
              <a:t>repository</a:t>
            </a:r>
          </a:p>
          <a:p>
            <a:pPr lvl="0"/>
            <a:r>
              <a:rPr lang="ja-JP" altLang="en-US" dirty="0" smtClean="0"/>
              <a:t>・ </a:t>
            </a:r>
            <a:r>
              <a:rPr lang="en-US" altLang="ja-JP" dirty="0" smtClean="0"/>
              <a:t>Personalized statistics page </a:t>
            </a:r>
          </a:p>
          <a:p>
            <a:pPr marL="0" indent="0"/>
            <a:r>
              <a:rPr lang="ja-JP" altLang="en-US" dirty="0" smtClean="0">
                <a:latin typeface="Tahoma" pitchFamily="34" charset="0"/>
              </a:rPr>
              <a:t>・ </a:t>
            </a:r>
            <a:r>
              <a:rPr lang="en-US" altLang="ja-JP" dirty="0" smtClean="0">
                <a:latin typeface="+mj-lt"/>
              </a:rPr>
              <a:t>Monthly </a:t>
            </a:r>
            <a:r>
              <a:rPr lang="en-US" altLang="ja-JP" dirty="0">
                <a:latin typeface="+mj-lt"/>
              </a:rPr>
              <a:t>E-mail service</a:t>
            </a:r>
          </a:p>
          <a:p>
            <a:pPr marL="808038" lvl="1"/>
            <a:r>
              <a:rPr lang="en-US" altLang="ja-JP" dirty="0">
                <a:latin typeface="+mj-lt"/>
              </a:rPr>
              <a:t>How many times downloaded</a:t>
            </a:r>
          </a:p>
          <a:p>
            <a:pPr marL="808038" lvl="1"/>
            <a:r>
              <a:rPr lang="en-US" altLang="ja-JP" dirty="0">
                <a:latin typeface="+mj-lt"/>
              </a:rPr>
              <a:t>Par article, par domain</a:t>
            </a:r>
            <a:endParaRPr lang="en-US" altLang="ja-JP" sz="1400" dirty="0">
              <a:latin typeface="+mj-lt"/>
            </a:endParaRPr>
          </a:p>
          <a:p>
            <a:pPr lvl="0"/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6</a:t>
            </a:fld>
            <a:endParaRPr lang="en-US" altLang="ja-JP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030413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HUSCAP(5)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7</a:t>
            </a:fld>
            <a:endParaRPr lang="en-US" altLang="ja-JP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1677486"/>
            <a:ext cx="1656184" cy="12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" y="980728"/>
            <a:ext cx="7630312" cy="512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21" y="4509119"/>
            <a:ext cx="1625678" cy="16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22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DRF(1)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Digital Repository Federation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IR managers community of Japan.</a:t>
            </a:r>
          </a:p>
          <a:p>
            <a:r>
              <a:rPr lang="ja-JP" altLang="ja-JP" dirty="0" smtClean="0"/>
              <a:t>・</a:t>
            </a:r>
            <a:r>
              <a:rPr lang="en-US" altLang="ja-JP" dirty="0" smtClean="0"/>
              <a:t> Established 2006, by NII’s CSI(Cyber Science Infrastructure) project. 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CSI project finished FY2012.</a:t>
            </a:r>
            <a:endParaRPr lang="ja-JP" altLang="ja-JP" dirty="0" smtClean="0"/>
          </a:p>
          <a:p>
            <a:r>
              <a:rPr lang="ja-JP" altLang="ja-JP" dirty="0" smtClean="0"/>
              <a:t>・</a:t>
            </a:r>
            <a:r>
              <a:rPr lang="en-US" altLang="ja-JP" dirty="0" smtClean="0"/>
              <a:t> Members: 156 institutions (as of Jan., 2015)</a:t>
            </a:r>
          </a:p>
          <a:p>
            <a:r>
              <a:rPr lang="en-US" altLang="ja-JP" dirty="0" smtClean="0"/>
              <a:t>                 &lt; less than half &gt;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Fee free, no benefits.</a:t>
            </a:r>
            <a:endParaRPr lang="ja-JP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5B8-04B8-48B2-9F1E-A4AAF870CE05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929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1e (1)">
  <a:themeElements>
    <a:clrScheme name="ppt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1e">
      <a:majorFont>
        <a:latin typeface="Franklin Gothic Demi"/>
        <a:ea typeface="ＭＳ Ｐゴシック"/>
        <a:cs typeface=""/>
      </a:majorFont>
      <a:minorFont>
        <a:latin typeface="Franklin Gothic Dem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pt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524</Words>
  <Application>Microsoft Macintosh PowerPoint</Application>
  <PresentationFormat>画面に合わせる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ppt1e (1)</vt:lpstr>
      <vt:lpstr>HUSCＡP: Hokkaido University collection of SCholarly and Academic Papers</vt:lpstr>
      <vt:lpstr>Hokkaido University</vt:lpstr>
      <vt:lpstr>PowerPoint プレゼンテーション</vt:lpstr>
      <vt:lpstr>HUSCAP(1）</vt:lpstr>
      <vt:lpstr>HUSCAP(２）</vt:lpstr>
      <vt:lpstr>HUSCAP(3）</vt:lpstr>
      <vt:lpstr>HUSCAP(4）</vt:lpstr>
      <vt:lpstr>HUSCAP(5)</vt:lpstr>
      <vt:lpstr>DRF(1)</vt:lpstr>
      <vt:lpstr>DRF(2)</vt:lpstr>
      <vt:lpstr>DRF(3)</vt:lpstr>
      <vt:lpstr>DRF(4)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definition and operation of University Identity</dc:title>
  <dc:creator>staff</dc:creator>
  <cp:lastModifiedBy>佐藤 義則</cp:lastModifiedBy>
  <cp:revision>34</cp:revision>
  <dcterms:created xsi:type="dcterms:W3CDTF">2015-01-13T06:48:31Z</dcterms:created>
  <dcterms:modified xsi:type="dcterms:W3CDTF">2015-01-26T22:35:43Z</dcterms:modified>
</cp:coreProperties>
</file>