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63" r:id="rId3"/>
    <p:sldId id="283" r:id="rId4"/>
    <p:sldId id="325" r:id="rId5"/>
    <p:sldId id="326" r:id="rId6"/>
    <p:sldId id="327" r:id="rId7"/>
    <p:sldId id="328" r:id="rId8"/>
    <p:sldId id="329" r:id="rId9"/>
    <p:sldId id="331" r:id="rId10"/>
    <p:sldId id="330" r:id="rId11"/>
    <p:sldId id="308" r:id="rId12"/>
    <p:sldId id="311" r:id="rId13"/>
    <p:sldId id="309" r:id="rId14"/>
    <p:sldId id="310" r:id="rId15"/>
    <p:sldId id="268" r:id="rId16"/>
    <p:sldId id="277" r:id="rId17"/>
    <p:sldId id="295" r:id="rId18"/>
    <p:sldId id="279" r:id="rId19"/>
    <p:sldId id="312" r:id="rId20"/>
    <p:sldId id="313" r:id="rId21"/>
    <p:sldId id="314" r:id="rId22"/>
    <p:sldId id="315" r:id="rId23"/>
    <p:sldId id="332" r:id="rId24"/>
    <p:sldId id="269" r:id="rId25"/>
    <p:sldId id="270" r:id="rId26"/>
    <p:sldId id="276" r:id="rId27"/>
    <p:sldId id="281" r:id="rId28"/>
    <p:sldId id="322" r:id="rId29"/>
    <p:sldId id="318" r:id="rId30"/>
    <p:sldId id="298" r:id="rId31"/>
    <p:sldId id="304" r:id="rId32"/>
    <p:sldId id="301" r:id="rId33"/>
    <p:sldId id="262" r:id="rId34"/>
    <p:sldId id="292" r:id="rId35"/>
    <p:sldId id="323" r:id="rId36"/>
    <p:sldId id="316" r:id="rId37"/>
    <p:sldId id="333" r:id="rId38"/>
    <p:sldId id="324" r:id="rId39"/>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2C64"/>
    <a:srgbClr val="7DF32D"/>
    <a:srgbClr val="FF99CC"/>
    <a:srgbClr val="006C31"/>
    <a:srgbClr val="FF9933"/>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87" autoAdjust="0"/>
    <p:restoredTop sz="86486" autoAdjust="0"/>
  </p:normalViewPr>
  <p:slideViewPr>
    <p:cSldViewPr>
      <p:cViewPr varScale="1">
        <p:scale>
          <a:sx n="62" d="100"/>
          <a:sy n="62" d="100"/>
        </p:scale>
        <p:origin x="-300" y="-90"/>
      </p:cViewPr>
      <p:guideLst>
        <p:guide orient="horz" pos="2160"/>
        <p:guide pos="2880"/>
      </p:guideLst>
    </p:cSldViewPr>
  </p:slideViewPr>
  <p:outlineViewPr>
    <p:cViewPr>
      <p:scale>
        <a:sx n="66" d="100"/>
        <a:sy n="66" d="100"/>
      </p:scale>
      <p:origin x="0" y="0"/>
    </p:cViewPr>
    <p:sldLst>
      <p:sld r:id="rId1" collapse="1"/>
    </p:sldLst>
  </p:outlineViewPr>
  <p:notesTextViewPr>
    <p:cViewPr>
      <p:scale>
        <a:sx n="1" d="1"/>
        <a:sy n="1" d="1"/>
      </p:scale>
      <p:origin x="0" y="0"/>
    </p:cViewPr>
  </p:notesTextViewPr>
  <p:sorterViewPr>
    <p:cViewPr>
      <p:scale>
        <a:sx n="150" d="100"/>
        <a:sy n="150" d="100"/>
      </p:scale>
      <p:origin x="0" y="110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5B82D7C7-E2F9-48EA-9AEE-F92211947CD6}" type="datetimeFigureOut">
              <a:rPr kumimoji="1" lang="ja-JP" altLang="en-US" smtClean="0"/>
              <a:t>2015/1/26</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34DD5D57-8F58-4FD3-B568-2D6FB801CC21}" type="slidenum">
              <a:rPr kumimoji="1" lang="ja-JP" altLang="en-US" smtClean="0"/>
              <a:t>‹#›</a:t>
            </a:fld>
            <a:endParaRPr kumimoji="1" lang="ja-JP" altLang="en-US"/>
          </a:p>
        </p:txBody>
      </p:sp>
    </p:spTree>
    <p:extLst>
      <p:ext uri="{BB962C8B-B14F-4D97-AF65-F5344CB8AC3E}">
        <p14:creationId xmlns:p14="http://schemas.microsoft.com/office/powerpoint/2010/main" val="4481170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DD5D57-8F58-4FD3-B568-2D6FB801CC21}" type="slidenum">
              <a:rPr kumimoji="1" lang="ja-JP" altLang="en-US" smtClean="0"/>
              <a:t>9</a:t>
            </a:fld>
            <a:endParaRPr kumimoji="1" lang="ja-JP" altLang="en-US"/>
          </a:p>
        </p:txBody>
      </p:sp>
    </p:spTree>
    <p:extLst>
      <p:ext uri="{BB962C8B-B14F-4D97-AF65-F5344CB8AC3E}">
        <p14:creationId xmlns:p14="http://schemas.microsoft.com/office/powerpoint/2010/main" val="2379531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DD5D57-8F58-4FD3-B568-2D6FB801CC21}" type="slidenum">
              <a:rPr kumimoji="1" lang="ja-JP" altLang="en-US" smtClean="0"/>
              <a:t>16</a:t>
            </a:fld>
            <a:endParaRPr kumimoji="1" lang="ja-JP" altLang="en-US"/>
          </a:p>
        </p:txBody>
      </p:sp>
    </p:spTree>
    <p:extLst>
      <p:ext uri="{BB962C8B-B14F-4D97-AF65-F5344CB8AC3E}">
        <p14:creationId xmlns:p14="http://schemas.microsoft.com/office/powerpoint/2010/main" val="142389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DD5D57-8F58-4FD3-B568-2D6FB801CC21}" type="slidenum">
              <a:rPr kumimoji="1" lang="ja-JP" altLang="en-US" smtClean="0"/>
              <a:t>19</a:t>
            </a:fld>
            <a:endParaRPr kumimoji="1" lang="ja-JP" altLang="en-US"/>
          </a:p>
        </p:txBody>
      </p:sp>
    </p:spTree>
    <p:extLst>
      <p:ext uri="{BB962C8B-B14F-4D97-AF65-F5344CB8AC3E}">
        <p14:creationId xmlns:p14="http://schemas.microsoft.com/office/powerpoint/2010/main" val="271836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DD5D57-8F58-4FD3-B568-2D6FB801CC21}" type="slidenum">
              <a:rPr kumimoji="1" lang="ja-JP" altLang="en-US" smtClean="0"/>
              <a:t>20</a:t>
            </a:fld>
            <a:endParaRPr kumimoji="1" lang="ja-JP" altLang="en-US"/>
          </a:p>
        </p:txBody>
      </p:sp>
    </p:spTree>
    <p:extLst>
      <p:ext uri="{BB962C8B-B14F-4D97-AF65-F5344CB8AC3E}">
        <p14:creationId xmlns:p14="http://schemas.microsoft.com/office/powerpoint/2010/main" val="238890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323815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1978180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38675634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95536" y="1556792"/>
            <a:ext cx="8229600" cy="4525963"/>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cxnSp>
        <p:nvCxnSpPr>
          <p:cNvPr id="8" name="直線コネクタ 7"/>
          <p:cNvCxnSpPr/>
          <p:nvPr userDrawn="1"/>
        </p:nvCxnSpPr>
        <p:spPr>
          <a:xfrm>
            <a:off x="395536" y="1124744"/>
            <a:ext cx="8352928" cy="0"/>
          </a:xfrm>
          <a:prstGeom prst="line">
            <a:avLst/>
          </a:prstGeom>
          <a:ln w="57150">
            <a:solidFill>
              <a:srgbClr val="E22C6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53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2051263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19571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35209854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1564337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3979746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2046711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86C3369-0DA9-4F40-BEB9-F55372992255}" type="datetimeFigureOut">
              <a:rPr kumimoji="1" lang="ja-JP" altLang="en-US" smtClean="0"/>
              <a:t>2015/1/26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3437878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6C3369-0DA9-4F40-BEB9-F55372992255}" type="datetimeFigureOut">
              <a:rPr kumimoji="1" lang="ja-JP" altLang="en-US" smtClean="0"/>
              <a:t>2015/1/26</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E494FE-26FE-480D-AE84-BA4E55EBA8A7}" type="slidenum">
              <a:rPr kumimoji="1" lang="ja-JP" altLang="en-US" smtClean="0"/>
              <a:t>‹#›</a:t>
            </a:fld>
            <a:endParaRPr kumimoji="1" lang="ja-JP" altLang="en-US"/>
          </a:p>
        </p:txBody>
      </p:sp>
    </p:spTree>
    <p:extLst>
      <p:ext uri="{BB962C8B-B14F-4D97-AF65-F5344CB8AC3E}">
        <p14:creationId xmlns:p14="http://schemas.microsoft.com/office/powerpoint/2010/main" val="25224997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http://ejje.weblio.jp/content/printing+offic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44034" y="5373216"/>
            <a:ext cx="4500500" cy="1077218"/>
          </a:xfrm>
          <a:prstGeom prst="rect">
            <a:avLst/>
          </a:prstGeom>
        </p:spPr>
        <p:txBody>
          <a:bodyPr wrap="square">
            <a:spAutoFit/>
          </a:bodyPr>
          <a:lstStyle/>
          <a:p>
            <a:pPr algn="ctr"/>
            <a:r>
              <a:rPr lang="en-US" altLang="ja-JP" sz="3200" dirty="0" smtClean="0"/>
              <a:t>Chiba University </a:t>
            </a:r>
          </a:p>
          <a:p>
            <a:pPr algn="ctr"/>
            <a:r>
              <a:rPr lang="en-US" altLang="ja-JP" sz="3200" dirty="0" err="1" smtClean="0"/>
              <a:t>Misumi</a:t>
            </a:r>
            <a:r>
              <a:rPr lang="en-US" altLang="ja-JP" sz="3200" dirty="0" smtClean="0"/>
              <a:t> Taro</a:t>
            </a:r>
            <a:endParaRPr lang="ja-JP" altLang="en-US" sz="3200" dirty="0"/>
          </a:p>
        </p:txBody>
      </p:sp>
      <p:sp>
        <p:nvSpPr>
          <p:cNvPr id="3" name="テキスト ボックス 2"/>
          <p:cNvSpPr txBox="1"/>
          <p:nvPr/>
        </p:nvSpPr>
        <p:spPr>
          <a:xfrm>
            <a:off x="342699" y="239455"/>
            <a:ext cx="8064896" cy="400110"/>
          </a:xfrm>
          <a:prstGeom prst="rect">
            <a:avLst/>
          </a:prstGeom>
          <a:noFill/>
        </p:spPr>
        <p:txBody>
          <a:bodyPr wrap="square" rtlCol="0">
            <a:spAutoFit/>
          </a:bodyPr>
          <a:lstStyle/>
          <a:p>
            <a:r>
              <a:rPr kumimoji="1" lang="en-US" altLang="ja-JP" sz="2000" i="1" dirty="0" smtClean="0"/>
              <a:t>France/Japan joint Meeting on Open Access  January 28,2015</a:t>
            </a:r>
            <a:endParaRPr kumimoji="1" lang="ja-JP" altLang="en-US" sz="2000" i="1" dirty="0"/>
          </a:p>
        </p:txBody>
      </p:sp>
      <p:sp>
        <p:nvSpPr>
          <p:cNvPr id="5" name="テキスト ボックス 4"/>
          <p:cNvSpPr txBox="1"/>
          <p:nvPr/>
        </p:nvSpPr>
        <p:spPr>
          <a:xfrm>
            <a:off x="342698" y="788511"/>
            <a:ext cx="8801301" cy="1200329"/>
          </a:xfrm>
          <a:prstGeom prst="rect">
            <a:avLst/>
          </a:prstGeom>
          <a:noFill/>
        </p:spPr>
        <p:txBody>
          <a:bodyPr wrap="square" rtlCol="0">
            <a:spAutoFit/>
          </a:bodyPr>
          <a:lstStyle/>
          <a:p>
            <a:r>
              <a:rPr kumimoji="1" lang="en-US" altLang="ja-JP" sz="2400" i="1" dirty="0" smtClean="0"/>
              <a:t>Case study of Open Access Practice in Japanese Academic </a:t>
            </a:r>
            <a:r>
              <a:rPr kumimoji="1" lang="en-US" altLang="ja-JP" sz="2400" i="1" dirty="0" smtClean="0"/>
              <a:t>Library</a:t>
            </a:r>
          </a:p>
          <a:p>
            <a:r>
              <a:rPr lang="en-US" altLang="ja-JP" sz="2400" i="1" dirty="0"/>
              <a:t> </a:t>
            </a:r>
            <a:r>
              <a:rPr lang="en-US" altLang="ja-JP" sz="2400" i="1" dirty="0" smtClean="0"/>
              <a:t> “CURATOR : Chiba </a:t>
            </a:r>
            <a:r>
              <a:rPr lang="en-US" altLang="ja-JP" sz="2400" i="1" dirty="0" err="1" smtClean="0"/>
              <a:t>unibersity</a:t>
            </a:r>
            <a:r>
              <a:rPr lang="en-US" altLang="ja-JP" sz="2400" i="1" dirty="0" smtClean="0"/>
              <a:t> repository for access</a:t>
            </a:r>
          </a:p>
          <a:p>
            <a:r>
              <a:rPr lang="en-US" altLang="ja-JP" sz="2400" i="1" dirty="0"/>
              <a:t> </a:t>
            </a:r>
            <a:r>
              <a:rPr lang="en-US" altLang="ja-JP" sz="2400" i="1" dirty="0" smtClean="0"/>
              <a:t>                                                       to outcomes from research”</a:t>
            </a:r>
            <a:endParaRPr kumimoji="1" lang="ja-JP" altLang="en-US" sz="2400" i="1" dirty="0"/>
          </a:p>
        </p:txBody>
      </p:sp>
      <p:pic>
        <p:nvPicPr>
          <p:cNvPr id="1028" name="Picture 4" descr="http://mitizane.ll.chiba-u.jp/curator/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49" y="2420888"/>
            <a:ext cx="9164148" cy="1309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8339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901780" cy="46969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p:txBody>
          <a:bodyPr/>
          <a:lstStyle/>
          <a:p>
            <a:r>
              <a:rPr kumimoji="1" lang="en-US" altLang="ja-JP" dirty="0" smtClean="0"/>
              <a:t>Number</a:t>
            </a:r>
            <a:r>
              <a:rPr kumimoji="1" lang="en-US" altLang="ja-JP" baseline="0" dirty="0" smtClean="0"/>
              <a:t> of Contents</a:t>
            </a:r>
            <a:endParaRPr kumimoji="1" lang="ja-JP" altLang="en-US" dirty="0"/>
          </a:p>
        </p:txBody>
      </p:sp>
    </p:spTree>
    <p:extLst>
      <p:ext uri="{BB962C8B-B14F-4D97-AF65-F5344CB8AC3E}">
        <p14:creationId xmlns:p14="http://schemas.microsoft.com/office/powerpoint/2010/main" val="3542654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562074"/>
          </a:xfrm>
        </p:spPr>
        <p:txBody>
          <a:bodyPr>
            <a:normAutofit fontScale="90000"/>
          </a:bodyPr>
          <a:lstStyle/>
          <a:p>
            <a:pPr algn="l"/>
            <a:r>
              <a:rPr lang="en-US" altLang="ja-JP" dirty="0" smtClean="0"/>
              <a:t>Partnership with </a:t>
            </a:r>
            <a:r>
              <a:rPr lang="en-US" altLang="ja-JP" dirty="0" err="1" smtClean="0"/>
              <a:t>Scirus</a:t>
            </a:r>
            <a:r>
              <a:rPr lang="en-US" altLang="ja-JP" dirty="0" smtClean="0"/>
              <a:t> </a:t>
            </a:r>
            <a:r>
              <a:rPr lang="ja-JP" altLang="en-US" dirty="0" smtClean="0"/>
              <a:t>（</a:t>
            </a:r>
            <a:r>
              <a:rPr lang="en-US" altLang="ja-JP" dirty="0" smtClean="0"/>
              <a:t>2006-2014)</a:t>
            </a:r>
            <a:endParaRPr kumimoji="1" lang="ja-JP" altLang="en-US" dirty="0"/>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413" y="1259960"/>
            <a:ext cx="7135955" cy="28891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正方形/長方形 3"/>
          <p:cNvSpPr/>
          <p:nvPr/>
        </p:nvSpPr>
        <p:spPr>
          <a:xfrm>
            <a:off x="1547664" y="2636912"/>
            <a:ext cx="6624736" cy="432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11560" y="4653136"/>
            <a:ext cx="8318208" cy="1569660"/>
          </a:xfrm>
          <a:prstGeom prst="rect">
            <a:avLst/>
          </a:prstGeom>
          <a:noFill/>
        </p:spPr>
        <p:txBody>
          <a:bodyPr wrap="square" rtlCol="0">
            <a:spAutoFit/>
          </a:bodyPr>
          <a:lstStyle/>
          <a:p>
            <a:r>
              <a:rPr lang="ja-JP" altLang="en-US" sz="2400" dirty="0" smtClean="0"/>
              <a:t>・　</a:t>
            </a:r>
            <a:r>
              <a:rPr kumimoji="1" lang="en-US" altLang="ja-JP" sz="2400" dirty="0" smtClean="0"/>
              <a:t>Indexing Japanese character strings</a:t>
            </a:r>
          </a:p>
          <a:p>
            <a:r>
              <a:rPr lang="ja-JP" altLang="en-US" sz="2400" dirty="0" smtClean="0"/>
              <a:t>・　</a:t>
            </a:r>
            <a:r>
              <a:rPr lang="en-US" altLang="ja-JP" sz="2400" dirty="0" smtClean="0"/>
              <a:t>Implement  </a:t>
            </a:r>
            <a:r>
              <a:rPr lang="en-US" altLang="ja-JP" sz="2400" dirty="0" err="1" smtClean="0"/>
              <a:t>Scirus’s</a:t>
            </a:r>
            <a:r>
              <a:rPr lang="en-US" altLang="ja-JP" sz="2400" dirty="0" smtClean="0"/>
              <a:t> search engine for CURATOR</a:t>
            </a:r>
          </a:p>
          <a:p>
            <a:r>
              <a:rPr kumimoji="1" lang="en-US" altLang="ja-JP" sz="2400" dirty="0"/>
              <a:t> </a:t>
            </a:r>
            <a:r>
              <a:rPr kumimoji="1" lang="en-US" altLang="ja-JP" sz="2400" dirty="0" smtClean="0"/>
              <a:t>    </a:t>
            </a:r>
            <a:r>
              <a:rPr kumimoji="1" lang="ja-JP" altLang="en-US" sz="2400" dirty="0" smtClean="0"/>
              <a:t>　　→　</a:t>
            </a:r>
            <a:r>
              <a:rPr kumimoji="1" lang="en-US" altLang="ja-JP" sz="2400" dirty="0" smtClean="0"/>
              <a:t>Enables full text search in PDF files</a:t>
            </a:r>
          </a:p>
          <a:p>
            <a:r>
              <a:rPr lang="ja-JP" altLang="en-US" sz="2400" dirty="0" smtClean="0"/>
              <a:t>・　</a:t>
            </a:r>
            <a:r>
              <a:rPr lang="en-US" altLang="ja-JP" sz="2400" dirty="0" smtClean="0"/>
              <a:t>CURATOR’s contents have become searchable from Scopus</a:t>
            </a:r>
            <a:endParaRPr kumimoji="1" lang="ja-JP" altLang="en-US" sz="2400" dirty="0"/>
          </a:p>
        </p:txBody>
      </p:sp>
    </p:spTree>
    <p:extLst>
      <p:ext uri="{BB962C8B-B14F-4D97-AF65-F5344CB8AC3E}">
        <p14:creationId xmlns:p14="http://schemas.microsoft.com/office/powerpoint/2010/main" val="714983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rmAutofit fontScale="90000"/>
          </a:bodyPr>
          <a:lstStyle/>
          <a:p>
            <a:r>
              <a:rPr kumimoji="1" lang="en-US" altLang="ja-JP" sz="4400" kern="1200" dirty="0" smtClean="0">
                <a:solidFill>
                  <a:schemeClr val="tx1"/>
                </a:solidFill>
                <a:effectLst/>
                <a:latin typeface="+mj-lt"/>
                <a:ea typeface="+mj-ea"/>
                <a:cs typeface="+mj-cs"/>
              </a:rPr>
              <a:t> </a:t>
            </a:r>
            <a:r>
              <a:rPr kumimoji="1" lang="en-US" altLang="ja-JP" sz="4000" kern="1200" dirty="0" smtClean="0">
                <a:solidFill>
                  <a:schemeClr val="tx1"/>
                </a:solidFill>
                <a:effectLst/>
              </a:rPr>
              <a:t>IR Program of NII</a:t>
            </a:r>
            <a:endParaRPr kumimoji="1" lang="ja-JP" altLang="en-US" sz="4000" dirty="0"/>
          </a:p>
        </p:txBody>
      </p:sp>
      <p:sp>
        <p:nvSpPr>
          <p:cNvPr id="3" name="テキスト ボックス 2"/>
          <p:cNvSpPr txBox="1"/>
          <p:nvPr/>
        </p:nvSpPr>
        <p:spPr>
          <a:xfrm>
            <a:off x="395536" y="1268760"/>
            <a:ext cx="7992888" cy="2062103"/>
          </a:xfrm>
          <a:prstGeom prst="rect">
            <a:avLst/>
          </a:prstGeom>
          <a:noFill/>
        </p:spPr>
        <p:txBody>
          <a:bodyPr wrap="square" rtlCol="0">
            <a:spAutoFit/>
          </a:bodyPr>
          <a:lstStyle/>
          <a:p>
            <a:r>
              <a:rPr lang="en-US" altLang="ja-JP" sz="3200" dirty="0"/>
              <a:t>We also have been playing an important part of the Institutional Repository Program of National Institute of Informatics (NII). (http://www.nii.ac.jp/irp/en/). </a:t>
            </a:r>
            <a:endParaRPr kumimoji="1" lang="ja-JP" altLang="en-US" sz="32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3501008"/>
            <a:ext cx="6422107" cy="316165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68101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altLang="ja-JP" dirty="0"/>
              <a:t>Chiba University leading </a:t>
            </a:r>
            <a:r>
              <a:rPr lang="en-US" altLang="ja-JP" dirty="0" smtClean="0"/>
              <a:t>projects</a:t>
            </a:r>
            <a:endParaRPr kumimoji="1" lang="ja-JP" altLang="en-US" dirty="0"/>
          </a:p>
        </p:txBody>
      </p:sp>
      <p:graphicFrame>
        <p:nvGraphicFramePr>
          <p:cNvPr id="5" name="表 4"/>
          <p:cNvGraphicFramePr>
            <a:graphicFrameLocks noGrp="1"/>
          </p:cNvGraphicFramePr>
          <p:nvPr>
            <p:extLst>
              <p:ext uri="{D42A27DB-BD31-4B8C-83A1-F6EECF244321}">
                <p14:modId xmlns:p14="http://schemas.microsoft.com/office/powerpoint/2010/main" val="1471211449"/>
              </p:ext>
            </p:extLst>
          </p:nvPr>
        </p:nvGraphicFramePr>
        <p:xfrm>
          <a:off x="539552" y="1268760"/>
          <a:ext cx="8208911" cy="4312920"/>
        </p:xfrm>
        <a:graphic>
          <a:graphicData uri="http://schemas.openxmlformats.org/drawingml/2006/table">
            <a:tbl>
              <a:tblPr firstRow="1" bandRow="1">
                <a:tableStyleId>{5C22544A-7EE6-4342-B048-85BDC9FD1C3A}</a:tableStyleId>
              </a:tblPr>
              <a:tblGrid>
                <a:gridCol w="1252292"/>
                <a:gridCol w="6956619"/>
              </a:tblGrid>
              <a:tr h="370840">
                <a:tc>
                  <a:txBody>
                    <a:bodyPr/>
                    <a:lstStyle/>
                    <a:p>
                      <a:endParaRPr kumimoji="1" lang="ja-JP" altLang="en-US" dirty="0"/>
                    </a:p>
                  </a:txBody>
                  <a:tcPr/>
                </a:tc>
                <a:tc>
                  <a:txBody>
                    <a:bodyPr/>
                    <a:lstStyle/>
                    <a:p>
                      <a:endParaRPr kumimoji="1" lang="ja-JP"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2006-2007 </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txBody>
                  <a:tcPr/>
                </a:tc>
                <a:tc>
                  <a:txBody>
                    <a:bodyPr/>
                    <a:lstStyle/>
                    <a:p>
                      <a:r>
                        <a:rPr lang="en-US" altLang="ja-JP" dirty="0" smtClean="0"/>
                        <a:t>Development of IR evaluation system</a:t>
                      </a:r>
                      <a:endParaRPr kumimoji="1" lang="ja-JP" altLang="en-US" dirty="0"/>
                    </a:p>
                  </a:txBody>
                  <a:tcPr/>
                </a:tc>
              </a:tr>
              <a:tr h="370840">
                <a:tc>
                  <a:txBody>
                    <a:bodyPr/>
                    <a:lstStyle/>
                    <a:p>
                      <a:r>
                        <a:rPr lang="en-US" altLang="ja-JP" dirty="0" smtClean="0"/>
                        <a:t>2006</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Research community creation support</a:t>
                      </a:r>
                      <a:endParaRPr kumimoji="1" lang="ja-JP" altLang="en-US" dirty="0" smtClean="0"/>
                    </a:p>
                  </a:txBody>
                  <a:tcPr/>
                </a:tc>
              </a:tr>
              <a:tr h="370840">
                <a:tc>
                  <a:txBody>
                    <a:bodyPr/>
                    <a:lstStyle/>
                    <a:p>
                      <a:r>
                        <a:rPr lang="en-US" altLang="ja-JP" dirty="0" smtClean="0"/>
                        <a:t>2007</a:t>
                      </a:r>
                      <a:br>
                        <a:rPr lang="en-US" altLang="ja-JP" dirty="0" smtClean="0"/>
                      </a:br>
                      <a:endParaRPr kumimoji="1" lang="ja-JP" altLang="en-US" dirty="0"/>
                    </a:p>
                  </a:txBody>
                  <a:tcPr/>
                </a:tc>
                <a:tc>
                  <a:txBody>
                    <a:bodyPr/>
                    <a:lstStyle/>
                    <a:p>
                      <a:r>
                        <a:rPr lang="en-US" altLang="ja-JP" dirty="0" smtClean="0"/>
                        <a:t>Co-evolutionary research community creation support</a:t>
                      </a:r>
                      <a:endParaRPr kumimoji="1" lang="ja-JP" altLang="en-US" dirty="0"/>
                    </a:p>
                  </a:txBody>
                  <a:tcPr/>
                </a:tc>
              </a:tr>
              <a:tr h="370840">
                <a:tc>
                  <a:txBody>
                    <a:bodyPr/>
                    <a:lstStyle/>
                    <a:p>
                      <a:r>
                        <a:rPr lang="en-US" altLang="ja-JP" dirty="0" smtClean="0"/>
                        <a:t>2008-2009</a:t>
                      </a:r>
                      <a:br>
                        <a:rPr lang="en-US" altLang="ja-JP" dirty="0" smtClean="0"/>
                      </a:br>
                      <a:endParaRPr kumimoji="1" lang="ja-JP" altLang="en-US" dirty="0"/>
                    </a:p>
                  </a:txBody>
                  <a:tcPr/>
                </a:tc>
                <a:tc>
                  <a:txBody>
                    <a:bodyPr/>
                    <a:lstStyle/>
                    <a:p>
                      <a:r>
                        <a:rPr lang="en-US" altLang="ja-JP" dirty="0" smtClean="0"/>
                        <a:t>In vivo experiment of data curation for repository-based e-Science</a:t>
                      </a:r>
                      <a:endParaRPr kumimoji="1" lang="ja-JP" altLang="en-US" dirty="0"/>
                    </a:p>
                  </a:txBody>
                  <a:tcPr/>
                </a:tc>
              </a:tr>
              <a:tr h="370840">
                <a:tc>
                  <a:txBody>
                    <a:bodyPr/>
                    <a:lstStyle/>
                    <a:p>
                      <a:r>
                        <a:rPr lang="en-US" altLang="ja-JP" dirty="0" smtClean="0"/>
                        <a:t>2008-2009</a:t>
                      </a:r>
                      <a:endParaRPr kumimoji="1" lang="ja-JP" altLang="en-US" dirty="0"/>
                    </a:p>
                  </a:txBody>
                  <a:tcPr/>
                </a:tc>
                <a:tc>
                  <a:txBody>
                    <a:bodyPr/>
                    <a:lstStyle/>
                    <a:p>
                      <a:r>
                        <a:rPr lang="en-US" altLang="ja-JP" dirty="0" smtClean="0"/>
                        <a:t>Framework for sustainable upgrading of repositories by way of creation of a user community</a:t>
                      </a:r>
                      <a:endParaRPr kumimoji="1" lang="ja-JP" altLang="en-US" dirty="0"/>
                    </a:p>
                  </a:txBody>
                  <a:tcPr/>
                </a:tc>
              </a:tr>
              <a:tr h="370840">
                <a:tc>
                  <a:txBody>
                    <a:bodyPr/>
                    <a:lstStyle/>
                    <a:p>
                      <a:r>
                        <a:rPr lang="en-US" altLang="ja-JP" dirty="0" smtClean="0"/>
                        <a:t>2008-2009</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Standardization of usage statistics for IR evaluation</a:t>
                      </a:r>
                      <a:endParaRPr kumimoji="1" lang="ja-JP" alt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2010-2012</a:t>
                      </a:r>
                    </a:p>
                    <a:p>
                      <a:endParaRPr kumimoji="1" lang="ja-JP" altLang="en-US" dirty="0"/>
                    </a:p>
                  </a:txBody>
                  <a:tcPr/>
                </a:tc>
                <a:tc>
                  <a:txBody>
                    <a:bodyPr/>
                    <a:lstStyle/>
                    <a:p>
                      <a:r>
                        <a:rPr lang="en-US" altLang="ja-JP" dirty="0" smtClean="0"/>
                        <a:t>Standardization and upgrading of institutional repository output assessment</a:t>
                      </a:r>
                      <a:endParaRPr kumimoji="1" lang="ja-JP" altLang="en-US" dirty="0"/>
                    </a:p>
                  </a:txBody>
                  <a:tcPr/>
                </a:tc>
              </a:tr>
            </a:tbl>
          </a:graphicData>
        </a:graphic>
      </p:graphicFrame>
    </p:spTree>
    <p:extLst>
      <p:ext uri="{BB962C8B-B14F-4D97-AF65-F5344CB8AC3E}">
        <p14:creationId xmlns:p14="http://schemas.microsoft.com/office/powerpoint/2010/main" val="1681840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en-US" altLang="ja-JP" dirty="0"/>
              <a:t>Chiba University participating projects</a:t>
            </a:r>
          </a:p>
        </p:txBody>
      </p:sp>
      <p:graphicFrame>
        <p:nvGraphicFramePr>
          <p:cNvPr id="5" name="表 4"/>
          <p:cNvGraphicFramePr>
            <a:graphicFrameLocks noGrp="1"/>
          </p:cNvGraphicFramePr>
          <p:nvPr>
            <p:extLst>
              <p:ext uri="{D42A27DB-BD31-4B8C-83A1-F6EECF244321}">
                <p14:modId xmlns:p14="http://schemas.microsoft.com/office/powerpoint/2010/main" val="2288007470"/>
              </p:ext>
            </p:extLst>
          </p:nvPr>
        </p:nvGraphicFramePr>
        <p:xfrm>
          <a:off x="395536" y="1412776"/>
          <a:ext cx="8461448" cy="3302000"/>
        </p:xfrm>
        <a:graphic>
          <a:graphicData uri="http://schemas.openxmlformats.org/drawingml/2006/table">
            <a:tbl>
              <a:tblPr firstRow="1" bandRow="1">
                <a:tableStyleId>{5C22544A-7EE6-4342-B048-85BDC9FD1C3A}</a:tableStyleId>
              </a:tblPr>
              <a:tblGrid>
                <a:gridCol w="1152128"/>
                <a:gridCol w="7309320"/>
              </a:tblGrid>
              <a:tr h="182200">
                <a:tc>
                  <a:txBody>
                    <a:bodyPr/>
                    <a:lstStyle/>
                    <a:p>
                      <a:r>
                        <a:rPr kumimoji="1" lang="en-US" altLang="ja-JP" dirty="0" smtClean="0"/>
                        <a:t>Year</a:t>
                      </a:r>
                      <a:endParaRPr kumimoji="1" lang="ja-JP" altLang="en-US" dirty="0"/>
                    </a:p>
                  </a:txBody>
                  <a:tcPr/>
                </a:tc>
                <a:tc>
                  <a:txBody>
                    <a:bodyPr/>
                    <a:lstStyle/>
                    <a:p>
                      <a:r>
                        <a:rPr kumimoji="1" lang="en-US" altLang="ja-JP" dirty="0" smtClean="0"/>
                        <a:t>Title</a:t>
                      </a:r>
                      <a:endParaRPr kumimoji="1" lang="ja-JP" alt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2006</a:t>
                      </a:r>
                      <a:endParaRPr kumimoji="1" lang="ja-JP" altLang="en-US" dirty="0"/>
                    </a:p>
                  </a:txBody>
                  <a:tcPr/>
                </a:tc>
                <a:tc>
                  <a:txBody>
                    <a:bodyPr/>
                    <a:lstStyle/>
                    <a:p>
                      <a:r>
                        <a:rPr lang="en-US" altLang="ja-JP" dirty="0" smtClean="0"/>
                        <a:t>Development of sharing system of copyright policy</a:t>
                      </a:r>
                      <a:endParaRPr kumimoji="1" lang="ja-JP" altLang="en-US" dirty="0"/>
                    </a:p>
                  </a:txBody>
                  <a:tcPr/>
                </a:tc>
              </a:tr>
              <a:tr h="370840">
                <a:tc>
                  <a:txBody>
                    <a:bodyPr/>
                    <a:lstStyle/>
                    <a:p>
                      <a:r>
                        <a:rPr lang="en-US" altLang="ja-JP" dirty="0" smtClean="0"/>
                        <a:t>2006-2009 </a:t>
                      </a:r>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Digital Repository Federation (DRF)</a:t>
                      </a:r>
                      <a:endParaRPr kumimoji="1" lang="ja-JP" altLang="en-US" dirty="0" smtClean="0"/>
                    </a:p>
                  </a:txBody>
                  <a:tcPr/>
                </a:tc>
              </a:tr>
              <a:tr h="370840">
                <a:tc>
                  <a:txBody>
                    <a:bodyPr/>
                    <a:lstStyle/>
                    <a:p>
                      <a:r>
                        <a:rPr lang="en-US" altLang="ja-JP" dirty="0" smtClean="0"/>
                        <a:t>2007</a:t>
                      </a:r>
                      <a:br>
                        <a:rPr lang="en-US" altLang="ja-JP" dirty="0" smtClean="0"/>
                      </a:br>
                      <a:endParaRPr kumimoji="1" lang="ja-JP" altLang="en-US" dirty="0"/>
                    </a:p>
                  </a:txBody>
                  <a:tcPr/>
                </a:tc>
                <a:tc>
                  <a:txBody>
                    <a:bodyPr/>
                    <a:lstStyle/>
                    <a:p>
                      <a:r>
                        <a:rPr lang="en-US" altLang="ja-JP" dirty="0" smtClean="0"/>
                        <a:t>Copyright management project relating to open access and self archiving</a:t>
                      </a:r>
                      <a:endParaRPr kumimoji="1" lang="ja-JP" altLang="en-US" dirty="0"/>
                    </a:p>
                  </a:txBody>
                  <a:tcPr/>
                </a:tc>
              </a:tr>
              <a:tr h="370840">
                <a:tc>
                  <a:txBody>
                    <a:bodyPr/>
                    <a:lstStyle/>
                    <a:p>
                      <a:r>
                        <a:rPr lang="en-US" altLang="ja-JP" dirty="0" smtClean="0"/>
                        <a:t>2007</a:t>
                      </a:r>
                      <a:endParaRPr kumimoji="1" lang="ja-JP" altLang="en-US" dirty="0"/>
                    </a:p>
                  </a:txBody>
                  <a:tcPr/>
                </a:tc>
                <a:tc>
                  <a:txBody>
                    <a:bodyPr/>
                    <a:lstStyle/>
                    <a:p>
                      <a:r>
                        <a:rPr lang="en-US" altLang="ja-JP" dirty="0" smtClean="0"/>
                        <a:t>Access path to Institutional Resources via link resolvers</a:t>
                      </a:r>
                      <a:endParaRPr kumimoji="1" lang="ja-JP" altLang="en-US" dirty="0"/>
                    </a:p>
                  </a:txBody>
                  <a:tcPr/>
                </a:tc>
              </a:tr>
              <a:tr h="370840">
                <a:tc>
                  <a:txBody>
                    <a:bodyPr/>
                    <a:lstStyle/>
                    <a:p>
                      <a:r>
                        <a:rPr lang="en-US" altLang="ja-JP" dirty="0" smtClean="0"/>
                        <a:t>2010-2012</a:t>
                      </a:r>
                      <a:endParaRPr kumimoji="1" lang="ja-JP" altLang="en-US" dirty="0" smtClean="0"/>
                    </a:p>
                    <a:p>
                      <a:endParaRPr kumimoji="1" lang="ja-JP"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t>Development of human resources who take charge of institutional repositories</a:t>
                      </a:r>
                    </a:p>
                    <a:p>
                      <a:endParaRPr kumimoji="1" lang="ja-JP" altLang="en-US" dirty="0"/>
                    </a:p>
                  </a:txBody>
                  <a:tcPr/>
                </a:tc>
              </a:tr>
            </a:tbl>
          </a:graphicData>
        </a:graphic>
      </p:graphicFrame>
    </p:spTree>
    <p:extLst>
      <p:ext uri="{BB962C8B-B14F-4D97-AF65-F5344CB8AC3E}">
        <p14:creationId xmlns:p14="http://schemas.microsoft.com/office/powerpoint/2010/main" val="32995169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“Everything Welcome” policy</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buNone/>
            </a:pPr>
            <a:r>
              <a:rPr lang="en-US" altLang="ja-JP" sz="4000" dirty="0" smtClean="0"/>
              <a:t>We welcome every Digital materials from research activities on Chiba University campuses, including peer-reviewed articles, theses, preprints, statistical and experimental data, course materials and </a:t>
            </a:r>
            <a:r>
              <a:rPr lang="en-US" altLang="ja-JP" sz="4000" dirty="0" err="1" smtClean="0"/>
              <a:t>softwares</a:t>
            </a:r>
            <a:r>
              <a:rPr lang="en-US" altLang="ja-JP" sz="4000" dirty="0"/>
              <a:t>.</a:t>
            </a:r>
            <a:r>
              <a:rPr lang="en-US" altLang="ja-JP" sz="4000" dirty="0" smtClean="0"/>
              <a:t/>
            </a:r>
            <a:br>
              <a:rPr lang="en-US" altLang="ja-JP" sz="4000" dirty="0" smtClean="0"/>
            </a:br>
            <a:endParaRPr lang="en-US" altLang="ja-JP" sz="4000" dirty="0" smtClean="0"/>
          </a:p>
        </p:txBody>
      </p:sp>
    </p:spTree>
    <p:extLst>
      <p:ext uri="{BB962C8B-B14F-4D97-AF65-F5344CB8AC3E}">
        <p14:creationId xmlns:p14="http://schemas.microsoft.com/office/powerpoint/2010/main" val="41011215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23" y="1126969"/>
            <a:ext cx="8709973" cy="479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a:xfrm>
            <a:off x="29824" y="61913"/>
            <a:ext cx="8286591" cy="756166"/>
          </a:xfrm>
        </p:spPr>
        <p:txBody>
          <a:bodyPr>
            <a:normAutofit fontScale="90000"/>
          </a:bodyPr>
          <a:lstStyle/>
          <a:p>
            <a:r>
              <a:rPr kumimoji="1" lang="en-US" altLang="ja-JP" dirty="0" smtClean="0"/>
              <a:t>Content</a:t>
            </a:r>
            <a:r>
              <a:rPr kumimoji="1" lang="ja-JP" altLang="en-US" dirty="0" smtClean="0"/>
              <a:t>　ｔｙ</a:t>
            </a:r>
            <a:r>
              <a:rPr kumimoji="1" lang="en-US" altLang="ja-JP" dirty="0" err="1" smtClean="0"/>
              <a:t>pe</a:t>
            </a:r>
            <a:r>
              <a:rPr kumimoji="1" lang="en-US" altLang="ja-JP" dirty="0" smtClean="0"/>
              <a:t> </a:t>
            </a:r>
            <a:r>
              <a:rPr kumimoji="1" lang="en-US" altLang="ja-JP" dirty="0" smtClean="0"/>
              <a:t>(CURATOR)</a:t>
            </a:r>
            <a:r>
              <a:rPr kumimoji="1" lang="ja-JP" altLang="en-US" dirty="0" smtClean="0"/>
              <a:t>　</a:t>
            </a:r>
            <a:endParaRPr kumimoji="1" lang="ja-JP" altLang="en-US" dirty="0"/>
          </a:p>
        </p:txBody>
      </p:sp>
      <p:sp>
        <p:nvSpPr>
          <p:cNvPr id="5" name="テキスト ボックス 4"/>
          <p:cNvSpPr txBox="1"/>
          <p:nvPr/>
        </p:nvSpPr>
        <p:spPr>
          <a:xfrm>
            <a:off x="7241661" y="6105745"/>
            <a:ext cx="1656184" cy="369332"/>
          </a:xfrm>
          <a:prstGeom prst="rect">
            <a:avLst/>
          </a:prstGeom>
          <a:noFill/>
        </p:spPr>
        <p:txBody>
          <a:bodyPr wrap="square" rtlCol="0">
            <a:spAutoFit/>
          </a:bodyPr>
          <a:lstStyle/>
          <a:p>
            <a:r>
              <a:rPr kumimoji="1" lang="en-US" altLang="ja-JP" i="1" dirty="0" smtClean="0"/>
              <a:t>2015.1</a:t>
            </a:r>
            <a:endParaRPr kumimoji="1" lang="ja-JP" altLang="en-US" i="1" dirty="0"/>
          </a:p>
        </p:txBody>
      </p:sp>
    </p:spTree>
    <p:extLst>
      <p:ext uri="{BB962C8B-B14F-4D97-AF65-F5344CB8AC3E}">
        <p14:creationId xmlns:p14="http://schemas.microsoft.com/office/powerpoint/2010/main" val="4007820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00808"/>
            <a:ext cx="8241378"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タイトル 3"/>
          <p:cNvSpPr>
            <a:spLocks noGrp="1"/>
          </p:cNvSpPr>
          <p:nvPr>
            <p:ph type="title"/>
          </p:nvPr>
        </p:nvSpPr>
        <p:spPr/>
        <p:txBody>
          <a:bodyPr>
            <a:normAutofit/>
          </a:bodyPr>
          <a:lstStyle/>
          <a:p>
            <a:r>
              <a:rPr kumimoji="1" lang="en-US" altLang="ja-JP" dirty="0" smtClean="0"/>
              <a:t>Content type (</a:t>
            </a:r>
            <a:r>
              <a:rPr kumimoji="1" lang="en-US" altLang="ja-JP" baseline="0" dirty="0" smtClean="0"/>
              <a:t>IR systems in Japan)</a:t>
            </a:r>
            <a:endParaRPr kumimoji="1" lang="ja-JP" altLang="en-US" dirty="0"/>
          </a:p>
        </p:txBody>
      </p:sp>
      <p:sp>
        <p:nvSpPr>
          <p:cNvPr id="6" name="テキスト ボックス 5"/>
          <p:cNvSpPr txBox="1"/>
          <p:nvPr/>
        </p:nvSpPr>
        <p:spPr>
          <a:xfrm>
            <a:off x="7241661" y="6105745"/>
            <a:ext cx="1656184" cy="369332"/>
          </a:xfrm>
          <a:prstGeom prst="rect">
            <a:avLst/>
          </a:prstGeom>
          <a:noFill/>
        </p:spPr>
        <p:txBody>
          <a:bodyPr wrap="square" rtlCol="0">
            <a:spAutoFit/>
          </a:bodyPr>
          <a:lstStyle/>
          <a:p>
            <a:r>
              <a:rPr kumimoji="1" lang="en-US" altLang="ja-JP" i="1" dirty="0" smtClean="0"/>
              <a:t>2015.1</a:t>
            </a:r>
            <a:endParaRPr kumimoji="1" lang="ja-JP" altLang="en-US" i="1" dirty="0"/>
          </a:p>
        </p:txBody>
      </p:sp>
    </p:spTree>
    <p:extLst>
      <p:ext uri="{BB962C8B-B14F-4D97-AF65-F5344CB8AC3E}">
        <p14:creationId xmlns:p14="http://schemas.microsoft.com/office/powerpoint/2010/main" val="3609612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04664"/>
            <a:ext cx="8229600" cy="562074"/>
          </a:xfrm>
        </p:spPr>
        <p:txBody>
          <a:bodyPr>
            <a:normAutofit fontScale="90000"/>
          </a:bodyPr>
          <a:lstStyle/>
          <a:p>
            <a:r>
              <a:rPr kumimoji="1" lang="en-US" altLang="ja-JP" dirty="0" smtClean="0"/>
              <a:t>Contents Number</a:t>
            </a:r>
            <a:endParaRPr kumimoji="1" lang="ja-JP" alt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5" y="1262240"/>
            <a:ext cx="8208911" cy="5275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67721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395536" y="332656"/>
            <a:ext cx="8229600" cy="562074"/>
          </a:xfrm>
        </p:spPr>
        <p:txBody>
          <a:bodyPr>
            <a:normAutofit fontScale="90000"/>
          </a:bodyPr>
          <a:lstStyle/>
          <a:p>
            <a:r>
              <a:rPr kumimoji="1" lang="en-US" altLang="ja-JP" dirty="0" smtClean="0"/>
              <a:t>Overlay</a:t>
            </a:r>
            <a:r>
              <a:rPr kumimoji="1" lang="ja-JP" altLang="en-US" dirty="0" smtClean="0"/>
              <a:t>　</a:t>
            </a:r>
            <a:r>
              <a:rPr kumimoji="1" lang="en-US" altLang="ja-JP" dirty="0" smtClean="0"/>
              <a:t>journals list</a:t>
            </a:r>
            <a:endParaRPr kumimoji="1" lang="ja-JP" altLang="en-US"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1" y="1210516"/>
            <a:ext cx="7560840" cy="5503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7664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en-US" altLang="ja-JP" sz="5400" dirty="0" smtClean="0"/>
              <a:t>Chiba University</a:t>
            </a:r>
            <a:endParaRPr kumimoji="1" lang="ja-JP" altLang="en-US" sz="5400" dirty="0"/>
          </a:p>
        </p:txBody>
      </p:sp>
      <p:sp>
        <p:nvSpPr>
          <p:cNvPr id="3" name="コンテンツ プレースホルダー 2"/>
          <p:cNvSpPr>
            <a:spLocks noGrp="1"/>
          </p:cNvSpPr>
          <p:nvPr>
            <p:ph idx="1"/>
          </p:nvPr>
        </p:nvSpPr>
        <p:spPr>
          <a:xfrm>
            <a:off x="467544" y="1196752"/>
            <a:ext cx="8229600" cy="5445224"/>
          </a:xfrm>
        </p:spPr>
        <p:txBody>
          <a:bodyPr>
            <a:normAutofit fontScale="25000" lnSpcReduction="20000"/>
          </a:bodyPr>
          <a:lstStyle/>
          <a:p>
            <a:pPr marL="0" indent="0">
              <a:buNone/>
            </a:pPr>
            <a:r>
              <a:rPr lang="en-US" altLang="ja-JP" sz="9600" dirty="0" smtClean="0"/>
              <a:t>Faculty 1,200</a:t>
            </a:r>
          </a:p>
          <a:p>
            <a:pPr marL="0" indent="0">
              <a:buNone/>
            </a:pPr>
            <a:r>
              <a:rPr lang="en-US" altLang="ja-JP" sz="9600" dirty="0" smtClean="0"/>
              <a:t>Staff 1,800</a:t>
            </a:r>
          </a:p>
          <a:p>
            <a:pPr marL="0" indent="0">
              <a:buNone/>
            </a:pPr>
            <a:r>
              <a:rPr lang="en-US" altLang="ja-JP" sz="9600" dirty="0" smtClean="0"/>
              <a:t>Undergraduate Students 10,800</a:t>
            </a:r>
          </a:p>
          <a:p>
            <a:pPr marL="0" indent="0">
              <a:buNone/>
            </a:pPr>
            <a:r>
              <a:rPr lang="en-US" altLang="ja-JP" sz="9600" dirty="0" smtClean="0"/>
              <a:t>Graduate Students 3,500</a:t>
            </a:r>
          </a:p>
          <a:p>
            <a:pPr marL="0" indent="0">
              <a:buNone/>
            </a:pPr>
            <a:r>
              <a:rPr lang="en-US" altLang="ja-JP" sz="9600" dirty="0" smtClean="0"/>
              <a:t>Undergraduate Programs</a:t>
            </a:r>
          </a:p>
          <a:p>
            <a:pPr marL="0" indent="0">
              <a:buNone/>
            </a:pPr>
            <a:r>
              <a:rPr lang="en-US" altLang="ja-JP" sz="9600" dirty="0" smtClean="0"/>
              <a:t>   Letters, Education, Law &amp; Economics,</a:t>
            </a:r>
          </a:p>
          <a:p>
            <a:pPr marL="0" indent="0">
              <a:buNone/>
            </a:pPr>
            <a:r>
              <a:rPr lang="en-US" altLang="ja-JP" sz="9600" dirty="0"/>
              <a:t> </a:t>
            </a:r>
            <a:r>
              <a:rPr lang="en-US" altLang="ja-JP" sz="9600" dirty="0" smtClean="0"/>
              <a:t>  Engineering, </a:t>
            </a:r>
            <a:r>
              <a:rPr lang="en-US" altLang="ja-JP" sz="9600" dirty="0" err="1" smtClean="0"/>
              <a:t>PharmaceuticalScience</a:t>
            </a:r>
            <a:r>
              <a:rPr lang="en-US" altLang="ja-JP" sz="9600" dirty="0" smtClean="0"/>
              <a:t>, Nursing Science,</a:t>
            </a:r>
          </a:p>
          <a:p>
            <a:pPr marL="0" indent="0">
              <a:buNone/>
            </a:pPr>
            <a:r>
              <a:rPr lang="en-US" altLang="ja-JP" sz="9600" dirty="0" smtClean="0"/>
              <a:t>   Horticulture, Medicine</a:t>
            </a:r>
          </a:p>
          <a:p>
            <a:pPr marL="0" indent="0">
              <a:buNone/>
            </a:pPr>
            <a:r>
              <a:rPr lang="en-US" altLang="ja-JP" sz="9600" dirty="0" smtClean="0"/>
              <a:t>Graduate Programs(Master’s </a:t>
            </a:r>
            <a:r>
              <a:rPr lang="en-US" altLang="ja-JP" sz="9600" dirty="0" err="1" smtClean="0"/>
              <a:t>andDoctoral</a:t>
            </a:r>
            <a:r>
              <a:rPr lang="en-US" altLang="ja-JP" sz="9600" dirty="0" smtClean="0"/>
              <a:t>)</a:t>
            </a:r>
          </a:p>
          <a:p>
            <a:pPr marL="0" indent="0">
              <a:buNone/>
            </a:pPr>
            <a:r>
              <a:rPr lang="en-US" altLang="ja-JP" sz="9600" dirty="0" smtClean="0"/>
              <a:t>   Humanities, Education, Social</a:t>
            </a:r>
          </a:p>
          <a:p>
            <a:pPr marL="0" indent="0">
              <a:buNone/>
            </a:pPr>
            <a:r>
              <a:rPr lang="en-US" altLang="ja-JP" sz="9600" dirty="0" smtClean="0"/>
              <a:t>   Science, Science and Technology,</a:t>
            </a:r>
          </a:p>
          <a:p>
            <a:pPr marL="0" indent="0">
              <a:buNone/>
            </a:pPr>
            <a:r>
              <a:rPr lang="en-US" altLang="ja-JP" sz="9600" dirty="0" smtClean="0"/>
              <a:t>   Medical and Pharmaceutical </a:t>
            </a:r>
            <a:r>
              <a:rPr lang="en-US" altLang="ja-JP" sz="9600" dirty="0" err="1" smtClean="0"/>
              <a:t>Science,Law</a:t>
            </a:r>
            <a:r>
              <a:rPr lang="en-US" altLang="ja-JP" sz="9600" dirty="0" smtClean="0"/>
              <a:t> School</a:t>
            </a:r>
          </a:p>
          <a:p>
            <a:pPr marL="0" indent="0">
              <a:buNone/>
            </a:pPr>
            <a:r>
              <a:rPr lang="en-US" altLang="ja-JP" sz="9600" dirty="0" smtClean="0"/>
              <a:t>1 University Hospital</a:t>
            </a:r>
          </a:p>
          <a:p>
            <a:pPr marL="0" indent="0">
              <a:buNone/>
            </a:pPr>
            <a:r>
              <a:rPr lang="en-US" altLang="ja-JP" sz="9600" dirty="0" smtClean="0"/>
              <a:t>19 Research Centers                                                                                                       </a:t>
            </a:r>
          </a:p>
          <a:p>
            <a:pPr marL="0" indent="0">
              <a:buNone/>
            </a:pPr>
            <a:r>
              <a:rPr lang="en-US" altLang="ja-JP" sz="9600" dirty="0"/>
              <a:t> </a:t>
            </a:r>
            <a:r>
              <a:rPr lang="en-US" altLang="ja-JP" sz="9600" dirty="0" smtClean="0"/>
              <a:t>                                                            http://www.chiba-u.ac.jp/e/</a:t>
            </a:r>
            <a:endParaRPr lang="en-US" altLang="ja-JP" dirty="0" smtClean="0"/>
          </a:p>
        </p:txBody>
      </p:sp>
      <p:pic>
        <p:nvPicPr>
          <p:cNvPr id="2050" name="Picture 2" descr="C:\Users\hc009\Desktop\logo-header-englis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1556792"/>
            <a:ext cx="2088232" cy="1740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509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 複数書類 6"/>
          <p:cNvSpPr/>
          <p:nvPr/>
        </p:nvSpPr>
        <p:spPr>
          <a:xfrm>
            <a:off x="1043608" y="1772816"/>
            <a:ext cx="648072" cy="64807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1721072" y="1403484"/>
            <a:ext cx="1626792" cy="369332"/>
          </a:xfrm>
          <a:prstGeom prst="rect">
            <a:avLst/>
          </a:prstGeom>
        </p:spPr>
        <p:txBody>
          <a:bodyPr wrap="none">
            <a:spAutoFit/>
          </a:bodyPr>
          <a:lstStyle/>
          <a:p>
            <a:r>
              <a:rPr lang="en-US" altLang="ja-JP" dirty="0"/>
              <a:t>editorial board </a:t>
            </a:r>
            <a:endParaRPr lang="ja-JP" altLang="en-US" dirty="0"/>
          </a:p>
        </p:txBody>
      </p:sp>
      <p:grpSp>
        <p:nvGrpSpPr>
          <p:cNvPr id="13" name="グループ化 12"/>
          <p:cNvGrpSpPr/>
          <p:nvPr/>
        </p:nvGrpSpPr>
        <p:grpSpPr>
          <a:xfrm>
            <a:off x="2051720" y="1651542"/>
            <a:ext cx="772852" cy="1417418"/>
            <a:chOff x="527127" y="2132856"/>
            <a:chExt cx="772852" cy="1417418"/>
          </a:xfrm>
        </p:grpSpPr>
        <p:sp>
          <p:nvSpPr>
            <p:cNvPr id="5" name="円/楕円 4"/>
            <p:cNvSpPr/>
            <p:nvPr/>
          </p:nvSpPr>
          <p:spPr>
            <a:xfrm>
              <a:off x="581255" y="21328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二等辺三角形 5"/>
            <p:cNvSpPr/>
            <p:nvPr/>
          </p:nvSpPr>
          <p:spPr>
            <a:xfrm>
              <a:off x="527127" y="25253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733655" y="2285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p:cNvSpPr/>
            <p:nvPr/>
          </p:nvSpPr>
          <p:spPr>
            <a:xfrm>
              <a:off x="679527" y="26777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886055" y="24376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二等辺三角形 11"/>
            <p:cNvSpPr/>
            <p:nvPr/>
          </p:nvSpPr>
          <p:spPr>
            <a:xfrm>
              <a:off x="831927" y="28301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円/楕円 14"/>
          <p:cNvSpPr/>
          <p:nvPr/>
        </p:nvSpPr>
        <p:spPr>
          <a:xfrm>
            <a:off x="377656" y="1700808"/>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二等辺三角形 15"/>
          <p:cNvSpPr/>
          <p:nvPr/>
        </p:nvSpPr>
        <p:spPr>
          <a:xfrm>
            <a:off x="323528" y="1988840"/>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107504" y="1403484"/>
            <a:ext cx="1314268" cy="369332"/>
          </a:xfrm>
          <a:prstGeom prst="rect">
            <a:avLst/>
          </a:prstGeom>
          <a:noFill/>
        </p:spPr>
        <p:txBody>
          <a:bodyPr wrap="square" rtlCol="0">
            <a:spAutoFit/>
          </a:bodyPr>
          <a:lstStyle/>
          <a:p>
            <a:r>
              <a:rPr lang="en-US" altLang="ja-JP" dirty="0" smtClean="0"/>
              <a:t>researcher</a:t>
            </a:r>
            <a:endParaRPr kumimoji="1" lang="ja-JP" altLang="en-US" dirty="0"/>
          </a:p>
        </p:txBody>
      </p:sp>
      <p:cxnSp>
        <p:nvCxnSpPr>
          <p:cNvPr id="23" name="直線矢印コネクタ 22"/>
          <p:cNvCxnSpPr/>
          <p:nvPr/>
        </p:nvCxnSpPr>
        <p:spPr>
          <a:xfrm flipV="1">
            <a:off x="818522" y="2469610"/>
            <a:ext cx="1040254" cy="2328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4" name="テキスト ボックス 23"/>
          <p:cNvSpPr txBox="1"/>
          <p:nvPr/>
        </p:nvSpPr>
        <p:spPr>
          <a:xfrm>
            <a:off x="976348" y="2483604"/>
            <a:ext cx="998616" cy="369332"/>
          </a:xfrm>
          <a:prstGeom prst="rect">
            <a:avLst/>
          </a:prstGeom>
          <a:noFill/>
        </p:spPr>
        <p:txBody>
          <a:bodyPr wrap="square" rtlCol="0">
            <a:spAutoFit/>
          </a:bodyPr>
          <a:lstStyle/>
          <a:p>
            <a:r>
              <a:rPr kumimoji="1" lang="en-US" altLang="ja-JP" dirty="0" err="1" smtClean="0"/>
              <a:t>submitt</a:t>
            </a:r>
            <a:endParaRPr kumimoji="1" lang="ja-JP" altLang="en-US" dirty="0"/>
          </a:p>
        </p:txBody>
      </p:sp>
      <p:cxnSp>
        <p:nvCxnSpPr>
          <p:cNvPr id="25" name="直線矢印コネクタ 24"/>
          <p:cNvCxnSpPr/>
          <p:nvPr/>
        </p:nvCxnSpPr>
        <p:spPr>
          <a:xfrm>
            <a:off x="2987824" y="2420888"/>
            <a:ext cx="1296144"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26" name="正方形/長方形 25"/>
          <p:cNvSpPr/>
          <p:nvPr/>
        </p:nvSpPr>
        <p:spPr>
          <a:xfrm>
            <a:off x="1974964" y="2998693"/>
            <a:ext cx="1298241" cy="646331"/>
          </a:xfrm>
          <a:prstGeom prst="rect">
            <a:avLst/>
          </a:prstGeom>
        </p:spPr>
        <p:txBody>
          <a:bodyPr wrap="none">
            <a:spAutoFit/>
          </a:bodyPr>
          <a:lstStyle/>
          <a:p>
            <a:r>
              <a:rPr lang="en-US" altLang="ja-JP" dirty="0"/>
              <a:t>peer </a:t>
            </a:r>
            <a:r>
              <a:rPr lang="en-US" altLang="ja-JP" dirty="0" smtClean="0"/>
              <a:t>review</a:t>
            </a:r>
          </a:p>
          <a:p>
            <a:r>
              <a:rPr lang="en-US" altLang="ja-JP" sz="1200" dirty="0" smtClean="0"/>
              <a:t>&amp; </a:t>
            </a:r>
            <a:r>
              <a:rPr lang="en-US" altLang="ja-JP" dirty="0" smtClean="0"/>
              <a:t>accept</a:t>
            </a:r>
            <a:r>
              <a:rPr lang="en-US" altLang="ja-JP" dirty="0"/>
              <a:t> </a:t>
            </a:r>
            <a:endParaRPr lang="ja-JP" altLang="en-US" dirty="0"/>
          </a:p>
        </p:txBody>
      </p:sp>
      <p:sp>
        <p:nvSpPr>
          <p:cNvPr id="28" name="正方形/長方形 27"/>
          <p:cNvSpPr/>
          <p:nvPr/>
        </p:nvSpPr>
        <p:spPr>
          <a:xfrm>
            <a:off x="4427984" y="1880828"/>
            <a:ext cx="1038597" cy="7599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a:off x="4139952" y="1588150"/>
            <a:ext cx="1552034" cy="292678"/>
          </a:xfrm>
          <a:prstGeom prst="triangle">
            <a:avLst>
              <a:gd name="adj" fmla="val 519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1" name="グループ化 90"/>
          <p:cNvGrpSpPr/>
          <p:nvPr/>
        </p:nvGrpSpPr>
        <p:grpSpPr>
          <a:xfrm>
            <a:off x="4860032" y="3429558"/>
            <a:ext cx="1800200" cy="1367594"/>
            <a:chOff x="4344744" y="3093481"/>
            <a:chExt cx="1800200" cy="1367594"/>
          </a:xfrm>
        </p:grpSpPr>
        <p:sp>
          <p:nvSpPr>
            <p:cNvPr id="35" name="1 つの角を切り取った四角形 34"/>
            <p:cNvSpPr/>
            <p:nvPr/>
          </p:nvSpPr>
          <p:spPr>
            <a:xfrm>
              <a:off x="4632776" y="3533417"/>
              <a:ext cx="1512168" cy="927658"/>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sp>
          <p:nvSpPr>
            <p:cNvPr id="36" name="1 つの角を切り取った四角形 35"/>
            <p:cNvSpPr/>
            <p:nvPr/>
          </p:nvSpPr>
          <p:spPr>
            <a:xfrm>
              <a:off x="4488760" y="3309505"/>
              <a:ext cx="1512168" cy="927658"/>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grpSp>
          <p:nvGrpSpPr>
            <p:cNvPr id="37" name="グループ化 36"/>
            <p:cNvGrpSpPr/>
            <p:nvPr/>
          </p:nvGrpSpPr>
          <p:grpSpPr>
            <a:xfrm>
              <a:off x="4344744" y="3093481"/>
              <a:ext cx="1512168" cy="927658"/>
              <a:chOff x="5292080" y="1772816"/>
              <a:chExt cx="1512168" cy="927658"/>
            </a:xfrm>
          </p:grpSpPr>
          <p:sp>
            <p:nvSpPr>
              <p:cNvPr id="38" name="1 つの角を切り取った四角形 37"/>
              <p:cNvSpPr/>
              <p:nvPr/>
            </p:nvSpPr>
            <p:spPr>
              <a:xfrm>
                <a:off x="5292080" y="1772816"/>
                <a:ext cx="1512168" cy="927658"/>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HG丸ｺﾞｼｯｸM-PRO" panose="020F0600000000000000" pitchFamily="50" charset="-128"/>
                  <a:ea typeface="HG丸ｺﾞｼｯｸM-PRO" panose="020F0600000000000000" pitchFamily="50" charset="-128"/>
                </a:endParaRPr>
              </a:p>
            </p:txBody>
          </p:sp>
          <p:pic>
            <p:nvPicPr>
              <p:cNvPr id="3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63669"/>
                <a:ext cx="3905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テキスト ボックス 39"/>
              <p:cNvSpPr txBox="1"/>
              <p:nvPr/>
            </p:nvSpPr>
            <p:spPr>
              <a:xfrm>
                <a:off x="5796136" y="1889121"/>
                <a:ext cx="1008112" cy="646331"/>
              </a:xfrm>
              <a:prstGeom prst="rect">
                <a:avLst/>
              </a:prstGeom>
              <a:noFill/>
            </p:spPr>
            <p:txBody>
              <a:bodyPr wrap="square" rtlCol="0">
                <a:spAutoFit/>
              </a:bodyPr>
              <a:lstStyle/>
              <a:p>
                <a:r>
                  <a:rPr kumimoji="1" lang="ja-JP" altLang="en-US" dirty="0" smtClean="0">
                    <a:latin typeface="HG丸ｺﾞｼｯｸM-PRO" panose="020F0600000000000000" pitchFamily="50" charset="-128"/>
                    <a:ea typeface="HG丸ｺﾞｼｯｸM-PRO" panose="020F0600000000000000" pitchFamily="50" charset="-128"/>
                  </a:rPr>
                  <a:t>＿＿＿</a:t>
                </a:r>
                <a:r>
                  <a:rPr lang="ja-JP" altLang="en-US" dirty="0" smtClean="0">
                    <a:latin typeface="HG丸ｺﾞｼｯｸM-PRO" panose="020F0600000000000000" pitchFamily="50" charset="-128"/>
                    <a:ea typeface="HG丸ｺﾞｼｯｸM-PRO" panose="020F0600000000000000" pitchFamily="50" charset="-128"/>
                  </a:rPr>
                  <a:t>＿＿＿</a:t>
                </a:r>
                <a:endParaRPr kumimoji="1" lang="ja-JP" altLang="en-US" dirty="0">
                  <a:latin typeface="HG丸ｺﾞｼｯｸM-PRO" panose="020F0600000000000000" pitchFamily="50" charset="-128"/>
                  <a:ea typeface="HG丸ｺﾞｼｯｸM-PRO" panose="020F0600000000000000" pitchFamily="50" charset="-128"/>
                </a:endParaRPr>
              </a:p>
            </p:txBody>
          </p:sp>
        </p:grpSp>
      </p:grpSp>
      <p:sp>
        <p:nvSpPr>
          <p:cNvPr id="27" name="正方形/長方形 26"/>
          <p:cNvSpPr/>
          <p:nvPr/>
        </p:nvSpPr>
        <p:spPr>
          <a:xfrm>
            <a:off x="4450570" y="1918573"/>
            <a:ext cx="1273558" cy="646331"/>
          </a:xfrm>
          <a:prstGeom prst="rect">
            <a:avLst/>
          </a:prstGeom>
        </p:spPr>
        <p:txBody>
          <a:bodyPr wrap="square">
            <a:spAutoFit/>
          </a:bodyPr>
          <a:lstStyle/>
          <a:p>
            <a:r>
              <a:rPr lang="en-US" altLang="ja-JP" dirty="0" smtClean="0">
                <a:solidFill>
                  <a:schemeClr val="bg1"/>
                </a:solidFill>
              </a:rPr>
              <a:t>Printing</a:t>
            </a:r>
          </a:p>
          <a:p>
            <a:r>
              <a:rPr lang="en-US" altLang="ja-JP" dirty="0" smtClean="0">
                <a:solidFill>
                  <a:schemeClr val="bg1"/>
                </a:solidFill>
              </a:rPr>
              <a:t>company</a:t>
            </a:r>
            <a:r>
              <a:rPr lang="en-US" altLang="ja-JP" dirty="0" smtClean="0">
                <a:solidFill>
                  <a:schemeClr val="bg1"/>
                </a:solidFill>
                <a:hlinkClick r:id="rId4" tooltip="printing officeの意味"/>
              </a:rPr>
              <a:t> </a:t>
            </a:r>
            <a:endParaRPr lang="ja-JP" altLang="en-US" dirty="0">
              <a:solidFill>
                <a:schemeClr val="bg1"/>
              </a:solidFill>
            </a:endParaRPr>
          </a:p>
        </p:txBody>
      </p:sp>
      <p:sp>
        <p:nvSpPr>
          <p:cNvPr id="50" name="テキスト ボックス 49"/>
          <p:cNvSpPr txBox="1"/>
          <p:nvPr/>
        </p:nvSpPr>
        <p:spPr>
          <a:xfrm>
            <a:off x="5292080" y="4787860"/>
            <a:ext cx="1368152" cy="369332"/>
          </a:xfrm>
          <a:prstGeom prst="rect">
            <a:avLst/>
          </a:prstGeom>
          <a:noFill/>
        </p:spPr>
        <p:txBody>
          <a:bodyPr wrap="square" rtlCol="0">
            <a:spAutoFit/>
          </a:bodyPr>
          <a:lstStyle/>
          <a:p>
            <a:r>
              <a:rPr kumimoji="1" lang="en-US" altLang="ja-JP" dirty="0" smtClean="0"/>
              <a:t>PDF file</a:t>
            </a:r>
            <a:endParaRPr kumimoji="1" lang="ja-JP" altLang="en-US" dirty="0"/>
          </a:p>
        </p:txBody>
      </p:sp>
      <p:grpSp>
        <p:nvGrpSpPr>
          <p:cNvPr id="51" name="グループ化 50"/>
          <p:cNvGrpSpPr/>
          <p:nvPr/>
        </p:nvGrpSpPr>
        <p:grpSpPr>
          <a:xfrm>
            <a:off x="6804248" y="3853462"/>
            <a:ext cx="432574" cy="943690"/>
            <a:chOff x="527127" y="2132856"/>
            <a:chExt cx="772852" cy="1417418"/>
          </a:xfrm>
        </p:grpSpPr>
        <p:sp>
          <p:nvSpPr>
            <p:cNvPr id="52" name="円/楕円 51"/>
            <p:cNvSpPr/>
            <p:nvPr/>
          </p:nvSpPr>
          <p:spPr>
            <a:xfrm>
              <a:off x="581255" y="21328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二等辺三角形 52"/>
            <p:cNvSpPr/>
            <p:nvPr/>
          </p:nvSpPr>
          <p:spPr>
            <a:xfrm>
              <a:off x="527127" y="25253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円/楕円 53"/>
            <p:cNvSpPr/>
            <p:nvPr/>
          </p:nvSpPr>
          <p:spPr>
            <a:xfrm>
              <a:off x="733655" y="2285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二等辺三角形 54"/>
            <p:cNvSpPr/>
            <p:nvPr/>
          </p:nvSpPr>
          <p:spPr>
            <a:xfrm>
              <a:off x="679527" y="26777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55"/>
            <p:cNvSpPr/>
            <p:nvPr/>
          </p:nvSpPr>
          <p:spPr>
            <a:xfrm>
              <a:off x="886055" y="24376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p:cNvSpPr/>
            <p:nvPr/>
          </p:nvSpPr>
          <p:spPr>
            <a:xfrm>
              <a:off x="831927" y="28301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8" name="正方形/長方形 57"/>
          <p:cNvSpPr/>
          <p:nvPr/>
        </p:nvSpPr>
        <p:spPr>
          <a:xfrm>
            <a:off x="7236296" y="3779748"/>
            <a:ext cx="1053558" cy="369332"/>
          </a:xfrm>
          <a:prstGeom prst="rect">
            <a:avLst/>
          </a:prstGeom>
        </p:spPr>
        <p:txBody>
          <a:bodyPr wrap="none">
            <a:spAutoFit/>
          </a:bodyPr>
          <a:lstStyle/>
          <a:p>
            <a:r>
              <a:rPr lang="en-US" altLang="ja-JP" dirty="0" smtClean="0"/>
              <a:t>librarians</a:t>
            </a:r>
            <a:endParaRPr lang="ja-JP" altLang="en-US" dirty="0"/>
          </a:p>
        </p:txBody>
      </p:sp>
      <p:sp>
        <p:nvSpPr>
          <p:cNvPr id="59" name="円柱 58"/>
          <p:cNvSpPr/>
          <p:nvPr/>
        </p:nvSpPr>
        <p:spPr>
          <a:xfrm>
            <a:off x="7236296" y="4509120"/>
            <a:ext cx="1728192" cy="1005353"/>
          </a:xfrm>
          <a:prstGeom prst="can">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CURATOR</a:t>
            </a:r>
            <a:endParaRPr kumimoji="1" lang="ja-JP" altLang="en-US" dirty="0"/>
          </a:p>
        </p:txBody>
      </p:sp>
      <p:cxnSp>
        <p:nvCxnSpPr>
          <p:cNvPr id="60" name="直線矢印コネクタ 59"/>
          <p:cNvCxnSpPr/>
          <p:nvPr/>
        </p:nvCxnSpPr>
        <p:spPr>
          <a:xfrm>
            <a:off x="6499528" y="4725144"/>
            <a:ext cx="736768" cy="411905"/>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rot="1981770">
            <a:off x="6383740" y="4939584"/>
            <a:ext cx="896336" cy="369332"/>
          </a:xfrm>
          <a:prstGeom prst="rect">
            <a:avLst/>
          </a:prstGeom>
        </p:spPr>
        <p:txBody>
          <a:bodyPr wrap="none">
            <a:spAutoFit/>
          </a:bodyPr>
          <a:lstStyle/>
          <a:p>
            <a:r>
              <a:rPr lang="en-US" altLang="ja-JP" dirty="0" smtClean="0"/>
              <a:t>register</a:t>
            </a:r>
            <a:endParaRPr lang="ja-JP" altLang="en-US" dirty="0"/>
          </a:p>
        </p:txBody>
      </p:sp>
      <p:sp>
        <p:nvSpPr>
          <p:cNvPr id="63" name="正方形/長方形 62"/>
          <p:cNvSpPr/>
          <p:nvPr/>
        </p:nvSpPr>
        <p:spPr>
          <a:xfrm>
            <a:off x="125384" y="1403484"/>
            <a:ext cx="3902694" cy="4477608"/>
          </a:xfrm>
          <a:prstGeom prst="rect">
            <a:avLst/>
          </a:prstGeom>
          <a:noFill/>
          <a:ln w="508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p:cNvSpPr/>
          <p:nvPr/>
        </p:nvSpPr>
        <p:spPr>
          <a:xfrm>
            <a:off x="4028079" y="3229374"/>
            <a:ext cx="5006308" cy="2651718"/>
          </a:xfrm>
          <a:prstGeom prst="rect">
            <a:avLst/>
          </a:prstGeom>
          <a:noFill/>
          <a:ln w="508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3213344" y="2555612"/>
            <a:ext cx="998616" cy="369332"/>
          </a:xfrm>
          <a:prstGeom prst="rect">
            <a:avLst/>
          </a:prstGeom>
          <a:noFill/>
        </p:spPr>
        <p:txBody>
          <a:bodyPr wrap="square" rtlCol="0">
            <a:spAutoFit/>
          </a:bodyPr>
          <a:lstStyle/>
          <a:p>
            <a:r>
              <a:rPr kumimoji="1" lang="en-US" altLang="ja-JP" dirty="0" smtClean="0"/>
              <a:t>order</a:t>
            </a:r>
            <a:endParaRPr kumimoji="1" lang="ja-JP" altLang="en-US" dirty="0"/>
          </a:p>
        </p:txBody>
      </p:sp>
      <p:sp>
        <p:nvSpPr>
          <p:cNvPr id="67" name="フローチャート : 複数書類 66"/>
          <p:cNvSpPr/>
          <p:nvPr/>
        </p:nvSpPr>
        <p:spPr>
          <a:xfrm>
            <a:off x="3275856" y="1700808"/>
            <a:ext cx="648072" cy="648072"/>
          </a:xfrm>
          <a:prstGeom prst="flowChartMulti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818522" y="2823648"/>
            <a:ext cx="1093756" cy="369332"/>
          </a:xfrm>
          <a:prstGeom prst="rect">
            <a:avLst/>
          </a:prstGeom>
          <a:solidFill>
            <a:schemeClr val="bg1"/>
          </a:solidFill>
        </p:spPr>
        <p:txBody>
          <a:bodyPr wrap="square" rtlCol="0">
            <a:spAutoFit/>
          </a:bodyPr>
          <a:lstStyle/>
          <a:p>
            <a:r>
              <a:rPr kumimoji="1" lang="en-US" altLang="ja-JP" i="1" dirty="0" smtClean="0"/>
              <a:t>Faculty</a:t>
            </a:r>
            <a:endParaRPr kumimoji="1" lang="ja-JP" altLang="en-US" i="1" dirty="0"/>
          </a:p>
        </p:txBody>
      </p:sp>
      <p:sp>
        <p:nvSpPr>
          <p:cNvPr id="74" name="テキスト ボックス 73"/>
          <p:cNvSpPr txBox="1"/>
          <p:nvPr/>
        </p:nvSpPr>
        <p:spPr>
          <a:xfrm>
            <a:off x="4262627" y="2559307"/>
            <a:ext cx="1444165" cy="369332"/>
          </a:xfrm>
          <a:prstGeom prst="rect">
            <a:avLst/>
          </a:prstGeom>
          <a:noFill/>
        </p:spPr>
        <p:txBody>
          <a:bodyPr wrap="square" rtlCol="0">
            <a:spAutoFit/>
          </a:bodyPr>
          <a:lstStyle/>
          <a:p>
            <a:r>
              <a:rPr lang="ja-JP" altLang="en-US" dirty="0" smtClean="0"/>
              <a:t>≠　</a:t>
            </a:r>
            <a:r>
              <a:rPr lang="en-US" altLang="ja-JP" dirty="0" smtClean="0"/>
              <a:t>publisher</a:t>
            </a:r>
            <a:endParaRPr kumimoji="1" lang="ja-JP" altLang="en-US" dirty="0"/>
          </a:p>
        </p:txBody>
      </p:sp>
      <p:sp>
        <p:nvSpPr>
          <p:cNvPr id="82" name="正方形/長方形 81"/>
          <p:cNvSpPr/>
          <p:nvPr/>
        </p:nvSpPr>
        <p:spPr>
          <a:xfrm>
            <a:off x="3852878" y="3249272"/>
            <a:ext cx="359081" cy="262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下矢印 83"/>
          <p:cNvSpPr/>
          <p:nvPr/>
        </p:nvSpPr>
        <p:spPr>
          <a:xfrm>
            <a:off x="2627784" y="5538971"/>
            <a:ext cx="1872208" cy="554325"/>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publish</a:t>
            </a:r>
            <a:endParaRPr kumimoji="1" lang="ja-JP" altLang="en-US" dirty="0"/>
          </a:p>
        </p:txBody>
      </p:sp>
      <p:sp>
        <p:nvSpPr>
          <p:cNvPr id="85" name="下矢印 84"/>
          <p:cNvSpPr/>
          <p:nvPr/>
        </p:nvSpPr>
        <p:spPr>
          <a:xfrm>
            <a:off x="7164288" y="5589240"/>
            <a:ext cx="1872208" cy="50405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publish</a:t>
            </a:r>
            <a:endParaRPr kumimoji="1" lang="ja-JP" altLang="en-US" dirty="0"/>
          </a:p>
        </p:txBody>
      </p:sp>
      <p:sp>
        <p:nvSpPr>
          <p:cNvPr id="87" name="テキスト ボックス 86"/>
          <p:cNvSpPr txBox="1"/>
          <p:nvPr/>
        </p:nvSpPr>
        <p:spPr>
          <a:xfrm>
            <a:off x="6099956" y="1554217"/>
            <a:ext cx="2416696" cy="1015663"/>
          </a:xfrm>
          <a:prstGeom prst="rect">
            <a:avLst/>
          </a:prstGeom>
          <a:solidFill>
            <a:schemeClr val="bg1"/>
          </a:solidFill>
        </p:spPr>
        <p:txBody>
          <a:bodyPr wrap="square" rtlCol="0">
            <a:spAutoFit/>
          </a:bodyPr>
          <a:lstStyle/>
          <a:p>
            <a:r>
              <a:rPr lang="en-US" altLang="ja-JP" sz="4800" dirty="0" smtClean="0"/>
              <a:t> </a:t>
            </a:r>
            <a:r>
              <a:rPr lang="ja-JP" altLang="en-US" sz="6000" dirty="0" smtClean="0">
                <a:latin typeface="HGS行書体" panose="03000600000000000000" pitchFamily="66" charset="-128"/>
                <a:ea typeface="HGS行書体" panose="03000600000000000000" pitchFamily="66" charset="-128"/>
              </a:rPr>
              <a:t>紀要</a:t>
            </a:r>
            <a:endParaRPr kumimoji="1" lang="ja-JP" altLang="en-US" sz="6000" dirty="0">
              <a:latin typeface="HGS行書体" panose="03000600000000000000" pitchFamily="66" charset="-128"/>
              <a:ea typeface="HGS行書体" panose="03000600000000000000" pitchFamily="66" charset="-128"/>
            </a:endParaRPr>
          </a:p>
        </p:txBody>
      </p:sp>
      <p:sp>
        <p:nvSpPr>
          <p:cNvPr id="88" name="テキスト ボックス 87"/>
          <p:cNvSpPr txBox="1"/>
          <p:nvPr/>
        </p:nvSpPr>
        <p:spPr>
          <a:xfrm>
            <a:off x="107504" y="5415607"/>
            <a:ext cx="2221330" cy="461665"/>
          </a:xfrm>
          <a:prstGeom prst="rect">
            <a:avLst/>
          </a:prstGeom>
          <a:solidFill>
            <a:schemeClr val="accent2"/>
          </a:solidFill>
          <a:ln>
            <a:noFill/>
          </a:ln>
        </p:spPr>
        <p:txBody>
          <a:bodyPr wrap="square" rtlCol="0">
            <a:spAutoFit/>
          </a:bodyPr>
          <a:lstStyle/>
          <a:p>
            <a:r>
              <a:rPr kumimoji="1" lang="en-US" altLang="ja-JP" sz="2400" dirty="0" smtClean="0">
                <a:solidFill>
                  <a:schemeClr val="bg1"/>
                </a:solidFill>
              </a:rPr>
              <a:t>Chiba University</a:t>
            </a:r>
            <a:endParaRPr kumimoji="1" lang="ja-JP" altLang="en-US" sz="2400" dirty="0">
              <a:solidFill>
                <a:schemeClr val="bg1"/>
              </a:solidFill>
            </a:endParaRPr>
          </a:p>
        </p:txBody>
      </p:sp>
      <p:grpSp>
        <p:nvGrpSpPr>
          <p:cNvPr id="89" name="グループ化 88"/>
          <p:cNvGrpSpPr/>
          <p:nvPr/>
        </p:nvGrpSpPr>
        <p:grpSpPr>
          <a:xfrm>
            <a:off x="2770688" y="3753341"/>
            <a:ext cx="1369264" cy="1521809"/>
            <a:chOff x="2627784" y="3573016"/>
            <a:chExt cx="1152128" cy="1414102"/>
          </a:xfrm>
        </p:grpSpPr>
        <p:sp>
          <p:nvSpPr>
            <p:cNvPr id="31" name="正方形/長方形 30"/>
            <p:cNvSpPr/>
            <p:nvPr/>
          </p:nvSpPr>
          <p:spPr>
            <a:xfrm>
              <a:off x="2843808" y="3759162"/>
              <a:ext cx="936104" cy="1227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________</a:t>
              </a:r>
            </a:p>
          </p:txBody>
        </p:sp>
        <p:sp>
          <p:nvSpPr>
            <p:cNvPr id="32" name="正方形/長方形 31"/>
            <p:cNvSpPr/>
            <p:nvPr/>
          </p:nvSpPr>
          <p:spPr>
            <a:xfrm>
              <a:off x="2771800" y="3684922"/>
              <a:ext cx="936104" cy="1227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________</a:t>
              </a:r>
            </a:p>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________</a:t>
              </a:r>
            </a:p>
          </p:txBody>
        </p:sp>
        <p:sp>
          <p:nvSpPr>
            <p:cNvPr id="33" name="正方形/長方形 32"/>
            <p:cNvSpPr/>
            <p:nvPr/>
          </p:nvSpPr>
          <p:spPr>
            <a:xfrm>
              <a:off x="2697262" y="3624870"/>
              <a:ext cx="936104" cy="122795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________</a:t>
              </a:r>
            </a:p>
            <a:p>
              <a:pPr algn="ctr"/>
              <a:r>
                <a:rPr kumimoji="1" lang="en-US" altLang="ja-JP" dirty="0" smtClean="0">
                  <a:solidFill>
                    <a:schemeClr val="tx1"/>
                  </a:solidFill>
                  <a:latin typeface="HG丸ｺﾞｼｯｸM-PRO" panose="020F0600000000000000" pitchFamily="50" charset="-128"/>
                  <a:ea typeface="HG丸ｺﾞｼｯｸM-PRO" panose="020F0600000000000000" pitchFamily="50" charset="-128"/>
                </a:rPr>
                <a:t>________</a:t>
              </a:r>
            </a:p>
          </p:txBody>
        </p:sp>
        <p:sp>
          <p:nvSpPr>
            <p:cNvPr id="34" name="正方形/長方形 33"/>
            <p:cNvSpPr/>
            <p:nvPr/>
          </p:nvSpPr>
          <p:spPr>
            <a:xfrm>
              <a:off x="2627784" y="3573016"/>
              <a:ext cx="936104" cy="12279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dirty="0" smtClean="0">
                  <a:latin typeface="HG丸ｺﾞｼｯｸM-PRO" panose="020F0600000000000000" pitchFamily="50" charset="-128"/>
                  <a:ea typeface="HG丸ｺﾞｼｯｸM-PRO" panose="020F0600000000000000" pitchFamily="50" charset="-128"/>
                </a:rPr>
                <a:t>Journal</a:t>
              </a:r>
            </a:p>
          </p:txBody>
        </p:sp>
      </p:grpSp>
      <p:sp>
        <p:nvSpPr>
          <p:cNvPr id="44" name="正方形/長方形 43"/>
          <p:cNvSpPr/>
          <p:nvPr/>
        </p:nvSpPr>
        <p:spPr>
          <a:xfrm>
            <a:off x="2508865" y="5219908"/>
            <a:ext cx="1703095" cy="369332"/>
          </a:xfrm>
          <a:prstGeom prst="rect">
            <a:avLst/>
          </a:prstGeom>
        </p:spPr>
        <p:txBody>
          <a:bodyPr wrap="none">
            <a:spAutoFit/>
          </a:bodyPr>
          <a:lstStyle/>
          <a:p>
            <a:r>
              <a:rPr lang="en-US" altLang="ja-JP" dirty="0" smtClean="0"/>
              <a:t>printed material</a:t>
            </a:r>
            <a:endParaRPr lang="ja-JP" altLang="en-US" dirty="0"/>
          </a:p>
        </p:txBody>
      </p:sp>
      <p:cxnSp>
        <p:nvCxnSpPr>
          <p:cNvPr id="42" name="直線矢印コネクタ 41"/>
          <p:cNvCxnSpPr/>
          <p:nvPr/>
        </p:nvCxnSpPr>
        <p:spPr>
          <a:xfrm flipH="1">
            <a:off x="3498110" y="2924944"/>
            <a:ext cx="1145898" cy="647422"/>
          </a:xfrm>
          <a:prstGeom prst="straightConnector1">
            <a:avLst/>
          </a:prstGeom>
          <a:ln w="50800" cmpd="sng">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4954315" y="2924944"/>
            <a:ext cx="30394" cy="489411"/>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92" name="テキスト ボックス 91"/>
          <p:cNvSpPr txBox="1"/>
          <p:nvPr/>
        </p:nvSpPr>
        <p:spPr>
          <a:xfrm>
            <a:off x="575540" y="6273225"/>
            <a:ext cx="7974886" cy="584775"/>
          </a:xfrm>
          <a:prstGeom prst="rect">
            <a:avLst/>
          </a:prstGeom>
          <a:noFill/>
        </p:spPr>
        <p:txBody>
          <a:bodyPr wrap="square" rtlCol="0">
            <a:spAutoFit/>
          </a:bodyPr>
          <a:lstStyle/>
          <a:p>
            <a:r>
              <a:rPr lang="en-US" altLang="ja-JP" sz="3200" i="1" dirty="0" smtClean="0"/>
              <a:t>Made in Chiba </a:t>
            </a:r>
            <a:r>
              <a:rPr lang="en-US" altLang="ja-JP" sz="3200" i="1" dirty="0" smtClean="0"/>
              <a:t>University</a:t>
            </a:r>
            <a:r>
              <a:rPr lang="ja-JP" altLang="en-US" sz="3200" i="1" dirty="0" smtClean="0"/>
              <a:t>  </a:t>
            </a:r>
            <a:r>
              <a:rPr lang="ja-JP" altLang="en-US" sz="3200" i="1" dirty="0" smtClean="0"/>
              <a:t>→　　</a:t>
            </a:r>
            <a:r>
              <a:rPr lang="en-US" altLang="ja-JP" sz="3200" i="1" dirty="0" smtClean="0"/>
              <a:t>easy  handling</a:t>
            </a:r>
            <a:r>
              <a:rPr kumimoji="1" lang="ja-JP" altLang="en-US" sz="3200" i="1" dirty="0" smtClean="0"/>
              <a:t>　　　</a:t>
            </a:r>
            <a:r>
              <a:rPr kumimoji="1" lang="en-US" altLang="ja-JP" sz="3200" i="1" dirty="0" smtClean="0"/>
              <a:t>           </a:t>
            </a:r>
            <a:endParaRPr kumimoji="1" lang="ja-JP" altLang="en-US" sz="3200" i="1" dirty="0"/>
          </a:p>
        </p:txBody>
      </p:sp>
      <p:sp>
        <p:nvSpPr>
          <p:cNvPr id="94" name="タイトル 93"/>
          <p:cNvSpPr>
            <a:spLocks noGrp="1"/>
          </p:cNvSpPr>
          <p:nvPr>
            <p:ph type="title"/>
          </p:nvPr>
        </p:nvSpPr>
        <p:spPr>
          <a:xfrm>
            <a:off x="377657" y="53752"/>
            <a:ext cx="8802856" cy="767740"/>
          </a:xfrm>
        </p:spPr>
        <p:txBody>
          <a:bodyPr>
            <a:normAutofit/>
          </a:bodyPr>
          <a:lstStyle/>
          <a:p>
            <a:r>
              <a:rPr kumimoji="1" lang="en-US" altLang="ja-JP" dirty="0" smtClean="0"/>
              <a:t>Publish </a:t>
            </a:r>
            <a:r>
              <a:rPr kumimoji="1" lang="en-US" altLang="ja-JP" dirty="0" smtClean="0"/>
              <a:t>flow</a:t>
            </a:r>
            <a:r>
              <a:rPr kumimoji="1" lang="ja-JP" altLang="en-US" dirty="0" smtClean="0"/>
              <a:t>　</a:t>
            </a:r>
            <a:r>
              <a:rPr lang="en-US" altLang="ja-JP" dirty="0" smtClean="0"/>
              <a:t>of </a:t>
            </a:r>
            <a:r>
              <a:rPr lang="en-US" altLang="ja-JP" dirty="0" smtClean="0"/>
              <a:t>bulletin</a:t>
            </a:r>
            <a:endParaRPr kumimoji="1" lang="ja-JP" altLang="en-US" dirty="0"/>
          </a:p>
        </p:txBody>
      </p:sp>
      <p:pic>
        <p:nvPicPr>
          <p:cNvPr id="4098" name="Picture 2" descr="C:\Users\misumi\Desktop\MisumiRepo\symtaro_bigg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14" y="3573015"/>
            <a:ext cx="581801" cy="581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72569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5987008" cy="706090"/>
          </a:xfrm>
        </p:spPr>
        <p:txBody>
          <a:bodyPr>
            <a:normAutofit fontScale="90000"/>
          </a:bodyPr>
          <a:lstStyle/>
          <a:p>
            <a:r>
              <a:rPr kumimoji="1" lang="en-US" altLang="ja-JP" dirty="0" smtClean="0"/>
              <a:t>Overlay journals</a:t>
            </a:r>
            <a:endParaRPr kumimoji="1" lang="ja-JP" alt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177" y="1268760"/>
            <a:ext cx="2089599" cy="36742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939378"/>
            <a:ext cx="3315712" cy="414580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円/楕円 3"/>
          <p:cNvSpPr/>
          <p:nvPr/>
        </p:nvSpPr>
        <p:spPr>
          <a:xfrm>
            <a:off x="755575" y="3845719"/>
            <a:ext cx="890669"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96094" y="260648"/>
            <a:ext cx="3744416" cy="53383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円/楕円 7"/>
          <p:cNvSpPr/>
          <p:nvPr/>
        </p:nvSpPr>
        <p:spPr>
          <a:xfrm>
            <a:off x="2555776" y="2852935"/>
            <a:ext cx="1152128" cy="1593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p:cNvCxnSpPr/>
          <p:nvPr/>
        </p:nvCxnSpPr>
        <p:spPr>
          <a:xfrm flipV="1">
            <a:off x="1331640" y="939378"/>
            <a:ext cx="1224135" cy="292743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1331640" y="3917727"/>
            <a:ext cx="1224135" cy="116745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3563889" y="332656"/>
            <a:ext cx="1532205" cy="252028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563889" y="2996952"/>
            <a:ext cx="1532205" cy="260206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円柱 26"/>
          <p:cNvSpPr/>
          <p:nvPr/>
        </p:nvSpPr>
        <p:spPr>
          <a:xfrm>
            <a:off x="1646244" y="6044247"/>
            <a:ext cx="1930931" cy="769129"/>
          </a:xfrm>
          <a:prstGeom prst="can">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Web Server</a:t>
            </a:r>
            <a:endParaRPr kumimoji="1" lang="ja-JP" altLang="en-US" dirty="0"/>
          </a:p>
        </p:txBody>
      </p:sp>
      <p:sp>
        <p:nvSpPr>
          <p:cNvPr id="31" name="円柱 30"/>
          <p:cNvSpPr/>
          <p:nvPr/>
        </p:nvSpPr>
        <p:spPr>
          <a:xfrm>
            <a:off x="6025445" y="6093296"/>
            <a:ext cx="1930931" cy="720080"/>
          </a:xfrm>
          <a:prstGeom prst="can">
            <a:avLst/>
          </a:prstGeom>
          <a:solidFill>
            <a:schemeClr val="accent3">
              <a:lumMod val="75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CURATOR</a:t>
            </a:r>
            <a:endParaRPr kumimoji="1" lang="ja-JP" altLang="en-US" dirty="0"/>
          </a:p>
        </p:txBody>
      </p:sp>
      <p:sp>
        <p:nvSpPr>
          <p:cNvPr id="28" name="下矢印 27"/>
          <p:cNvSpPr/>
          <p:nvPr/>
        </p:nvSpPr>
        <p:spPr>
          <a:xfrm>
            <a:off x="5724129" y="5229200"/>
            <a:ext cx="2520280" cy="936104"/>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Full-text +metadata</a:t>
            </a:r>
            <a:endParaRPr kumimoji="1" lang="ja-JP" altLang="en-US" dirty="0"/>
          </a:p>
        </p:txBody>
      </p:sp>
      <p:sp>
        <p:nvSpPr>
          <p:cNvPr id="34" name="下矢印 33"/>
          <p:cNvSpPr/>
          <p:nvPr/>
        </p:nvSpPr>
        <p:spPr>
          <a:xfrm>
            <a:off x="1351569" y="5301208"/>
            <a:ext cx="2520280" cy="864096"/>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t>Coverpage</a:t>
            </a:r>
            <a:r>
              <a:rPr kumimoji="1" lang="en-US" altLang="ja-JP" dirty="0" smtClean="0"/>
              <a:t> index</a:t>
            </a:r>
            <a:endParaRPr kumimoji="1" lang="ja-JP" altLang="en-US" dirty="0"/>
          </a:p>
        </p:txBody>
      </p:sp>
    </p:spTree>
    <p:extLst>
      <p:ext uri="{BB962C8B-B14F-4D97-AF65-F5344CB8AC3E}">
        <p14:creationId xmlns:p14="http://schemas.microsoft.com/office/powerpoint/2010/main" val="8576320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角丸四角形 8192"/>
          <p:cNvSpPr/>
          <p:nvPr/>
        </p:nvSpPr>
        <p:spPr>
          <a:xfrm>
            <a:off x="199695" y="4504056"/>
            <a:ext cx="5682435" cy="2222320"/>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47" y="836711"/>
            <a:ext cx="1864257" cy="32780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a:xfrm>
            <a:off x="941334" y="665"/>
            <a:ext cx="8229600" cy="692031"/>
          </a:xfrm>
        </p:spPr>
        <p:txBody>
          <a:bodyPr>
            <a:normAutofit fontScale="90000"/>
          </a:bodyPr>
          <a:lstStyle/>
          <a:p>
            <a:r>
              <a:rPr kumimoji="1" lang="en-US" altLang="ja-JP" dirty="0" smtClean="0"/>
              <a:t>Overlay</a:t>
            </a:r>
            <a:r>
              <a:rPr kumimoji="1" lang="en-US" altLang="ja-JP" baseline="0" dirty="0" smtClean="0"/>
              <a:t> journal</a:t>
            </a:r>
            <a:endParaRPr kumimoji="1" lang="ja-JP" altLang="en-US" dirty="0"/>
          </a:p>
        </p:txBody>
      </p:sp>
      <p:sp>
        <p:nvSpPr>
          <p:cNvPr id="4" name="テキスト ボックス 3"/>
          <p:cNvSpPr txBox="1"/>
          <p:nvPr/>
        </p:nvSpPr>
        <p:spPr>
          <a:xfrm>
            <a:off x="2107420" y="4005064"/>
            <a:ext cx="2808312" cy="369332"/>
          </a:xfrm>
          <a:prstGeom prst="rect">
            <a:avLst/>
          </a:prstGeom>
          <a:noFill/>
        </p:spPr>
        <p:txBody>
          <a:bodyPr wrap="square" rtlCol="0">
            <a:spAutoFit/>
          </a:bodyPr>
          <a:lstStyle/>
          <a:p>
            <a:r>
              <a:rPr kumimoji="1" lang="en-US" altLang="ja-JP" dirty="0" smtClean="0">
                <a:solidFill>
                  <a:srgbClr val="FF0000"/>
                </a:solidFill>
              </a:rPr>
              <a:t>Search paper by CURATOR!</a:t>
            </a:r>
            <a:endParaRPr kumimoji="1" lang="ja-JP" altLang="en-US" dirty="0">
              <a:solidFill>
                <a:srgbClr val="FF0000"/>
              </a:solidFill>
            </a:endParaRPr>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5372" y="1151584"/>
            <a:ext cx="2833258" cy="229496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テキスト ボックス 4"/>
          <p:cNvSpPr txBox="1"/>
          <p:nvPr/>
        </p:nvSpPr>
        <p:spPr>
          <a:xfrm>
            <a:off x="3047302" y="3581514"/>
            <a:ext cx="1656184" cy="369332"/>
          </a:xfrm>
          <a:prstGeom prst="rect">
            <a:avLst/>
          </a:prstGeom>
          <a:noFill/>
        </p:spPr>
        <p:txBody>
          <a:bodyPr wrap="square" rtlCol="0">
            <a:spAutoFit/>
          </a:bodyPr>
          <a:lstStyle/>
          <a:p>
            <a:r>
              <a:rPr kumimoji="1" lang="en-US" altLang="ja-JP" dirty="0" smtClean="0"/>
              <a:t>metadata</a:t>
            </a:r>
            <a:endParaRPr kumimoji="1" lang="ja-JP" altLang="en-US" dirty="0"/>
          </a:p>
        </p:txBody>
      </p:sp>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7404" y="764704"/>
            <a:ext cx="2814799" cy="40130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テキスト ボックス 5"/>
          <p:cNvSpPr txBox="1"/>
          <p:nvPr/>
        </p:nvSpPr>
        <p:spPr>
          <a:xfrm>
            <a:off x="6660232" y="4797152"/>
            <a:ext cx="1728192" cy="369332"/>
          </a:xfrm>
          <a:prstGeom prst="rect">
            <a:avLst/>
          </a:prstGeom>
          <a:noFill/>
        </p:spPr>
        <p:txBody>
          <a:bodyPr wrap="square" rtlCol="0">
            <a:spAutoFit/>
          </a:bodyPr>
          <a:lstStyle/>
          <a:p>
            <a:r>
              <a:rPr lang="en-US" altLang="ja-JP" dirty="0" smtClean="0"/>
              <a:t>full-text</a:t>
            </a:r>
            <a:endParaRPr kumimoji="1" lang="ja-JP" altLang="en-US" dirty="0"/>
          </a:p>
        </p:txBody>
      </p:sp>
      <p:cxnSp>
        <p:nvCxnSpPr>
          <p:cNvPr id="9" name="直線コネクタ 8"/>
          <p:cNvCxnSpPr/>
          <p:nvPr/>
        </p:nvCxnSpPr>
        <p:spPr>
          <a:xfrm flipV="1">
            <a:off x="1475656" y="1151584"/>
            <a:ext cx="1239716" cy="261459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flipV="1">
            <a:off x="1475656" y="3446548"/>
            <a:ext cx="1239716" cy="36049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V="1">
            <a:off x="3635896" y="836711"/>
            <a:ext cx="2271508" cy="223225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670459" y="3214822"/>
            <a:ext cx="2236945" cy="15629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正方形/長方形 21"/>
          <p:cNvSpPr/>
          <p:nvPr/>
        </p:nvSpPr>
        <p:spPr>
          <a:xfrm>
            <a:off x="224969" y="3645024"/>
            <a:ext cx="1682735" cy="3240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27544" y="4134723"/>
            <a:ext cx="3104295" cy="369332"/>
          </a:xfrm>
          <a:prstGeom prst="rect">
            <a:avLst/>
          </a:prstGeom>
          <a:noFill/>
        </p:spPr>
        <p:txBody>
          <a:bodyPr wrap="square" rtlCol="0">
            <a:spAutoFit/>
          </a:bodyPr>
          <a:lstStyle/>
          <a:p>
            <a:r>
              <a:rPr kumimoji="1" lang="en-US" altLang="ja-JP" dirty="0" smtClean="0"/>
              <a:t>Search Window </a:t>
            </a:r>
          </a:p>
        </p:txBody>
      </p:sp>
      <p:sp>
        <p:nvSpPr>
          <p:cNvPr id="8192" name="テキスト ボックス 8191"/>
          <p:cNvSpPr txBox="1"/>
          <p:nvPr/>
        </p:nvSpPr>
        <p:spPr>
          <a:xfrm>
            <a:off x="436062" y="4653136"/>
            <a:ext cx="5112568" cy="1846659"/>
          </a:xfrm>
          <a:prstGeom prst="rect">
            <a:avLst/>
          </a:prstGeom>
          <a:noFill/>
        </p:spPr>
        <p:txBody>
          <a:bodyPr wrap="square" rtlCol="0">
            <a:spAutoFit/>
          </a:bodyPr>
          <a:lstStyle/>
          <a:p>
            <a:r>
              <a:rPr kumimoji="1" lang="en-US" altLang="ja-JP" sz="2400" i="1" dirty="0" smtClean="0"/>
              <a:t>Both side benefit from the Repository</a:t>
            </a:r>
          </a:p>
          <a:p>
            <a:r>
              <a:rPr lang="en-US" altLang="ja-JP" i="1" dirty="0" smtClean="0"/>
              <a:t>   Requirements of faculty </a:t>
            </a:r>
          </a:p>
          <a:p>
            <a:r>
              <a:rPr lang="ja-JP" altLang="en-US" i="1" dirty="0"/>
              <a:t>　</a:t>
            </a:r>
            <a:r>
              <a:rPr lang="ja-JP" altLang="en-US" i="1" dirty="0" smtClean="0"/>
              <a:t>　　→　</a:t>
            </a:r>
            <a:r>
              <a:rPr lang="en-US" altLang="ja-JP" i="1" dirty="0" smtClean="0"/>
              <a:t>They</a:t>
            </a:r>
            <a:r>
              <a:rPr lang="ja-JP" altLang="en-US" i="1" dirty="0" smtClean="0"/>
              <a:t>　</a:t>
            </a:r>
            <a:r>
              <a:rPr lang="en-US" altLang="ja-JP" i="1" dirty="0" smtClean="0"/>
              <a:t>need methods of dissemination</a:t>
            </a:r>
          </a:p>
          <a:p>
            <a:r>
              <a:rPr lang="en-US" altLang="ja-JP" i="1" dirty="0"/>
              <a:t> </a:t>
            </a:r>
            <a:r>
              <a:rPr lang="en-US" altLang="ja-JP" i="1" dirty="0" smtClean="0"/>
              <a:t>  Responsibility of library</a:t>
            </a:r>
          </a:p>
          <a:p>
            <a:r>
              <a:rPr lang="en-US" altLang="ja-JP" i="1" dirty="0"/>
              <a:t> </a:t>
            </a:r>
            <a:r>
              <a:rPr lang="en-US" altLang="ja-JP" i="1" dirty="0" smtClean="0"/>
              <a:t>       </a:t>
            </a:r>
            <a:r>
              <a:rPr lang="ja-JP" altLang="en-US" i="1" dirty="0" smtClean="0"/>
              <a:t>→　</a:t>
            </a:r>
            <a:r>
              <a:rPr lang="en-US" altLang="ja-JP" i="1" dirty="0" smtClean="0"/>
              <a:t>The library should collect and provide access </a:t>
            </a:r>
          </a:p>
          <a:p>
            <a:r>
              <a:rPr lang="en-US" altLang="ja-JP" i="1" dirty="0"/>
              <a:t> </a:t>
            </a:r>
            <a:r>
              <a:rPr lang="en-US" altLang="ja-JP" i="1" dirty="0" smtClean="0"/>
              <a:t>              to materials produced in the university</a:t>
            </a:r>
            <a:endParaRPr kumimoji="1" lang="ja-JP" altLang="en-US" i="1" dirty="0"/>
          </a:p>
        </p:txBody>
      </p:sp>
    </p:spTree>
    <p:extLst>
      <p:ext uri="{BB962C8B-B14F-4D97-AF65-F5344CB8AC3E}">
        <p14:creationId xmlns:p14="http://schemas.microsoft.com/office/powerpoint/2010/main" val="36697084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312081"/>
            <a:ext cx="3852261" cy="146884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タイトル 1"/>
          <p:cNvSpPr>
            <a:spLocks noGrp="1"/>
          </p:cNvSpPr>
          <p:nvPr>
            <p:ph type="title"/>
          </p:nvPr>
        </p:nvSpPr>
        <p:spPr/>
        <p:txBody>
          <a:bodyPr/>
          <a:lstStyle/>
          <a:p>
            <a:r>
              <a:rPr kumimoji="1" lang="en-US" altLang="ja-JP" dirty="0" smtClean="0"/>
              <a:t>Overlay</a:t>
            </a:r>
            <a:r>
              <a:rPr kumimoji="1" lang="ja-JP" altLang="en-US" dirty="0" smtClean="0"/>
              <a:t>　</a:t>
            </a:r>
            <a:r>
              <a:rPr kumimoji="1" lang="en-US" altLang="ja-JP" dirty="0" smtClean="0"/>
              <a:t>journal</a:t>
            </a:r>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1451" y="2348881"/>
            <a:ext cx="3539166" cy="24212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2636912"/>
            <a:ext cx="2814799" cy="40130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直線コネクタ 4"/>
          <p:cNvCxnSpPr/>
          <p:nvPr/>
        </p:nvCxnSpPr>
        <p:spPr>
          <a:xfrm>
            <a:off x="1403648" y="2636912"/>
            <a:ext cx="897803" cy="21332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flipV="1">
            <a:off x="1403648" y="2348881"/>
            <a:ext cx="897803" cy="28803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円/楕円 9"/>
          <p:cNvSpPr/>
          <p:nvPr/>
        </p:nvSpPr>
        <p:spPr>
          <a:xfrm>
            <a:off x="2301451" y="4221088"/>
            <a:ext cx="2774605"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p:cNvCxnSpPr/>
          <p:nvPr/>
        </p:nvCxnSpPr>
        <p:spPr>
          <a:xfrm>
            <a:off x="4247797" y="4643425"/>
            <a:ext cx="1116291" cy="200651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V="1">
            <a:off x="4223434" y="2780929"/>
            <a:ext cx="1140654" cy="15841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8958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16632"/>
            <a:ext cx="3206090" cy="6480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3"/>
          <p:cNvSpPr txBox="1"/>
          <p:nvPr/>
        </p:nvSpPr>
        <p:spPr>
          <a:xfrm>
            <a:off x="3707903" y="1268760"/>
            <a:ext cx="5256583" cy="646331"/>
          </a:xfrm>
          <a:prstGeom prst="rect">
            <a:avLst/>
          </a:prstGeom>
          <a:noFill/>
        </p:spPr>
        <p:txBody>
          <a:bodyPr wrap="square" rtlCol="0">
            <a:spAutoFit/>
          </a:bodyPr>
          <a:lstStyle/>
          <a:p>
            <a:r>
              <a:rPr lang="en-US" altLang="ja-JP" b="1" dirty="0"/>
              <a:t>Surveys and research concerning the possibility of collaboration between e-Science projects and IRs</a:t>
            </a:r>
            <a:endParaRPr kumimoji="1" lang="ja-JP" altLang="en-US" dirty="0"/>
          </a:p>
        </p:txBody>
      </p:sp>
      <p:sp>
        <p:nvSpPr>
          <p:cNvPr id="6" name="正方形/長方形 5"/>
          <p:cNvSpPr/>
          <p:nvPr/>
        </p:nvSpPr>
        <p:spPr>
          <a:xfrm>
            <a:off x="4355976" y="2060848"/>
            <a:ext cx="2811347" cy="369332"/>
          </a:xfrm>
          <a:prstGeom prst="rect">
            <a:avLst/>
          </a:prstGeom>
        </p:spPr>
        <p:txBody>
          <a:bodyPr wrap="none">
            <a:spAutoFit/>
          </a:bodyPr>
          <a:lstStyle/>
          <a:p>
            <a:r>
              <a:rPr lang="en-US" altLang="ja-JP" dirty="0" smtClean="0"/>
              <a:t>Lead institution: Chiba Univ.</a:t>
            </a:r>
            <a:endParaRPr lang="ja-JP" altLang="en-US" dirty="0"/>
          </a:p>
        </p:txBody>
      </p:sp>
      <p:sp>
        <p:nvSpPr>
          <p:cNvPr id="7" name="正方形/長方形 6"/>
          <p:cNvSpPr/>
          <p:nvPr/>
        </p:nvSpPr>
        <p:spPr>
          <a:xfrm>
            <a:off x="4341449" y="2442057"/>
            <a:ext cx="4572000" cy="923330"/>
          </a:xfrm>
          <a:prstGeom prst="rect">
            <a:avLst/>
          </a:prstGeom>
        </p:spPr>
        <p:txBody>
          <a:bodyPr>
            <a:spAutoFit/>
          </a:bodyPr>
          <a:lstStyle/>
          <a:p>
            <a:r>
              <a:rPr lang="en-US" altLang="ja-JP" dirty="0"/>
              <a:t>Contributing institution: Kanazawa Univ.    Kyushu Univ.   Hokkaido Univ.   Osaka Univ.</a:t>
            </a:r>
            <a:endParaRPr lang="ja-JP" altLang="en-US" dirty="0"/>
          </a:p>
        </p:txBody>
      </p:sp>
      <p:sp>
        <p:nvSpPr>
          <p:cNvPr id="8" name="テキスト ボックス 7"/>
          <p:cNvSpPr txBox="1"/>
          <p:nvPr/>
        </p:nvSpPr>
        <p:spPr>
          <a:xfrm>
            <a:off x="3773372" y="3933056"/>
            <a:ext cx="5125643" cy="2031325"/>
          </a:xfrm>
          <a:prstGeom prst="rect">
            <a:avLst/>
          </a:prstGeom>
          <a:noFill/>
        </p:spPr>
        <p:txBody>
          <a:bodyPr wrap="square" rtlCol="0">
            <a:spAutoFit/>
          </a:bodyPr>
          <a:lstStyle/>
          <a:p>
            <a:r>
              <a:rPr lang="ja-JP" altLang="en-US" dirty="0" smtClean="0"/>
              <a:t>・</a:t>
            </a:r>
            <a:r>
              <a:rPr lang="en-US" altLang="ja-JP" dirty="0"/>
              <a:t>T</a:t>
            </a:r>
            <a:r>
              <a:rPr lang="en-US" altLang="ja-JP" dirty="0" smtClean="0"/>
              <a:t>agging </a:t>
            </a:r>
            <a:r>
              <a:rPr lang="en-US" altLang="ja-JP" dirty="0"/>
              <a:t>images with interoperable metadata suitable for uses by various communities of researchers and students </a:t>
            </a:r>
            <a:endParaRPr lang="en-US" altLang="ja-JP" dirty="0" smtClean="0"/>
          </a:p>
          <a:p>
            <a:r>
              <a:rPr lang="ja-JP" altLang="en-US" dirty="0" smtClean="0"/>
              <a:t>・</a:t>
            </a:r>
            <a:r>
              <a:rPr lang="en-US" altLang="ja-JP" dirty="0" smtClean="0"/>
              <a:t>Development </a:t>
            </a:r>
            <a:r>
              <a:rPr lang="en-US" altLang="ja-JP" dirty="0"/>
              <a:t>and appraisal of the platform </a:t>
            </a:r>
            <a:r>
              <a:rPr lang="en-US" altLang="ja-JP" dirty="0" smtClean="0"/>
              <a:t>system</a:t>
            </a:r>
          </a:p>
          <a:p>
            <a:r>
              <a:rPr lang="ja-JP" altLang="en-US" dirty="0" smtClean="0"/>
              <a:t>・</a:t>
            </a:r>
            <a:r>
              <a:rPr lang="en-US" altLang="ja-JP" dirty="0" smtClean="0"/>
              <a:t>Effective </a:t>
            </a:r>
            <a:r>
              <a:rPr lang="en-US" altLang="ja-JP" dirty="0"/>
              <a:t>and efficient management system for intellectual inputs and outcomes for research and higher </a:t>
            </a:r>
            <a:r>
              <a:rPr lang="en-US" altLang="ja-JP" dirty="0" smtClean="0"/>
              <a:t>education</a:t>
            </a:r>
            <a:endParaRPr kumimoji="1" lang="ja-JP" altLang="en-US" dirty="0"/>
          </a:p>
        </p:txBody>
      </p:sp>
      <p:sp>
        <p:nvSpPr>
          <p:cNvPr id="9" name="タイトル 8"/>
          <p:cNvSpPr>
            <a:spLocks noGrp="1"/>
          </p:cNvSpPr>
          <p:nvPr>
            <p:ph type="title"/>
          </p:nvPr>
        </p:nvSpPr>
        <p:spPr>
          <a:xfrm>
            <a:off x="3707902" y="-51232"/>
            <a:ext cx="4989241" cy="1143000"/>
          </a:xfrm>
        </p:spPr>
        <p:txBody>
          <a:bodyPr/>
          <a:lstStyle/>
          <a:p>
            <a:r>
              <a:rPr kumimoji="1" lang="ja-JP" altLang="en-US" dirty="0" smtClean="0"/>
              <a:t>e</a:t>
            </a:r>
            <a:r>
              <a:rPr kumimoji="1" lang="en-US" altLang="ja-JP" dirty="0" smtClean="0"/>
              <a:t>-Science</a:t>
            </a:r>
            <a:r>
              <a:rPr kumimoji="1" lang="en-US" altLang="ja-JP" baseline="0" dirty="0" smtClean="0"/>
              <a:t> Project</a:t>
            </a:r>
            <a:endParaRPr kumimoji="1" lang="ja-JP" altLang="en-US" dirty="0"/>
          </a:p>
        </p:txBody>
      </p:sp>
    </p:spTree>
    <p:extLst>
      <p:ext uri="{BB962C8B-B14F-4D97-AF65-F5344CB8AC3E}">
        <p14:creationId xmlns:p14="http://schemas.microsoft.com/office/powerpoint/2010/main" val="33276559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99992" y="274638"/>
            <a:ext cx="4186808" cy="562074"/>
          </a:xfrm>
        </p:spPr>
        <p:txBody>
          <a:bodyPr>
            <a:normAutofit fontScale="90000"/>
          </a:bodyPr>
          <a:lstStyle/>
          <a:p>
            <a:r>
              <a:rPr lang="en-US" altLang="ja-JP" dirty="0" smtClean="0"/>
              <a:t>Contents Design</a:t>
            </a:r>
            <a:endParaRPr kumimoji="1" lang="ja-JP" altLang="en-US" dirty="0"/>
          </a:p>
        </p:txBody>
      </p:sp>
      <p:pic>
        <p:nvPicPr>
          <p:cNvPr id="615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01889">
            <a:off x="875126" y="667125"/>
            <a:ext cx="3240360" cy="467116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6850">
            <a:off x="5147623" y="1722800"/>
            <a:ext cx="3065225" cy="441011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478309"/>
            <a:ext cx="2990947" cy="433268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99029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0" y="0"/>
            <a:ext cx="9144000" cy="6957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457200" y="116632"/>
            <a:ext cx="8229600" cy="562074"/>
          </a:xfrm>
        </p:spPr>
        <p:txBody>
          <a:bodyPr>
            <a:normAutofit fontScale="90000"/>
          </a:bodyPr>
          <a:lstStyle/>
          <a:p>
            <a:r>
              <a:rPr kumimoji="1" lang="en-US" altLang="ja-JP" dirty="0" smtClean="0">
                <a:solidFill>
                  <a:schemeClr val="bg1"/>
                </a:solidFill>
              </a:rPr>
              <a:t>Dataset</a:t>
            </a:r>
            <a:endParaRPr kumimoji="1" lang="ja-JP" altLang="en-US" dirty="0">
              <a:solidFill>
                <a:schemeClr val="bg1"/>
              </a:solidFill>
            </a:endParaRPr>
          </a:p>
        </p:txBody>
      </p:sp>
      <p:pic>
        <p:nvPicPr>
          <p:cNvPr id="10244" name="Picture 4" descr="http://mitizane.ll.chiba-u.jp/metadb/up/Fungus_Actinomycete/Actinomyces_israeli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136157" cy="5570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0958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144000" cy="695739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8280" y="980727"/>
            <a:ext cx="1870067" cy="257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27331" y="980727"/>
            <a:ext cx="1793911" cy="257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0271" y="980727"/>
            <a:ext cx="1724096" cy="257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6808" y="4204168"/>
            <a:ext cx="1838498" cy="2609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27332" y="4230813"/>
            <a:ext cx="1793911" cy="2576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7"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0272" y="4231824"/>
            <a:ext cx="1724096" cy="25815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509486" y="-90264"/>
            <a:ext cx="8229600" cy="1143000"/>
          </a:xfrm>
        </p:spPr>
        <p:txBody>
          <a:bodyPr/>
          <a:lstStyle/>
          <a:p>
            <a:r>
              <a:rPr kumimoji="1" lang="ja-JP" altLang="en-US" dirty="0" smtClean="0">
                <a:solidFill>
                  <a:schemeClr val="bg1"/>
                </a:solidFill>
              </a:rPr>
              <a:t>D</a:t>
            </a:r>
            <a:r>
              <a:rPr kumimoji="1" lang="en-US" altLang="ja-JP" dirty="0" err="1" smtClean="0">
                <a:solidFill>
                  <a:schemeClr val="bg1"/>
                </a:solidFill>
              </a:rPr>
              <a:t>ataset</a:t>
            </a:r>
            <a:endParaRPr kumimoji="1" lang="ja-JP" altLang="en-US" dirty="0">
              <a:solidFill>
                <a:schemeClr val="bg1"/>
              </a:solidFill>
            </a:endParaRPr>
          </a:p>
        </p:txBody>
      </p:sp>
    </p:spTree>
    <p:extLst>
      <p:ext uri="{BB962C8B-B14F-4D97-AF65-F5344CB8AC3E}">
        <p14:creationId xmlns:p14="http://schemas.microsoft.com/office/powerpoint/2010/main" val="17854809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a:t>CURATOR, </a:t>
            </a:r>
            <a:r>
              <a:rPr lang="en-US" altLang="ja-JP" dirty="0" smtClean="0"/>
              <a:t>Next Challenge!!!</a:t>
            </a:r>
            <a:endParaRPr kumimoji="1" lang="ja-JP" altLang="en-US" dirty="0"/>
          </a:p>
        </p:txBody>
      </p:sp>
      <p:sp>
        <p:nvSpPr>
          <p:cNvPr id="3" name="コンテンツ プレースホルダー 2"/>
          <p:cNvSpPr>
            <a:spLocks noGrp="1"/>
          </p:cNvSpPr>
          <p:nvPr>
            <p:ph idx="1"/>
          </p:nvPr>
        </p:nvSpPr>
        <p:spPr/>
        <p:txBody>
          <a:bodyPr>
            <a:normAutofit fontScale="92500" lnSpcReduction="20000"/>
          </a:bodyPr>
          <a:lstStyle/>
          <a:p>
            <a:pPr marL="514350" marR="0" indent="-514350" algn="l" defTabSz="914400" rtl="0" eaLnBrk="1" fontAlgn="auto" latinLnBrk="0" hangingPunct="1">
              <a:lnSpc>
                <a:spcPct val="100000"/>
              </a:lnSpc>
              <a:spcBef>
                <a:spcPct val="20000"/>
              </a:spcBef>
              <a:spcAft>
                <a:spcPts val="0"/>
              </a:spcAft>
              <a:buClrTx/>
              <a:buSzTx/>
              <a:buFont typeface="Arial" panose="020B0604020202020204" pitchFamily="34" charset="0"/>
              <a:buAutoNum type="arabicParenR"/>
              <a:tabLst/>
              <a:defRPr/>
            </a:pPr>
            <a:r>
              <a:rPr kumimoji="1" lang="en-US" altLang="ja-JP" sz="3200" kern="1200" dirty="0" smtClean="0">
                <a:solidFill>
                  <a:schemeClr val="tx1"/>
                </a:solidFill>
                <a:effectLst/>
                <a:latin typeface="+mn-lt"/>
                <a:ea typeface="+mn-ea"/>
                <a:cs typeface="+mn-cs"/>
              </a:rPr>
              <a:t>JAIRO Cloud migration experiment</a:t>
            </a:r>
            <a:endParaRPr lang="ja-JP" altLang="ja-JP" dirty="0" smtClean="0">
              <a:effectLst/>
            </a:endParaRPr>
          </a:p>
          <a:p>
            <a:pPr marL="0" indent="0">
              <a:buNone/>
            </a:pPr>
            <a:r>
              <a:rPr lang="en-US" altLang="ja-JP" dirty="0" smtClean="0"/>
              <a:t>            </a:t>
            </a:r>
            <a:r>
              <a:rPr lang="en-US" altLang="ja-JP" sz="2600" i="1" dirty="0" smtClean="0"/>
              <a:t>Replace E-Repository </a:t>
            </a:r>
            <a:r>
              <a:rPr lang="en-US" altLang="ja-JP" sz="2600" i="1" dirty="0"/>
              <a:t>system  with </a:t>
            </a:r>
            <a:endParaRPr lang="en-US" altLang="ja-JP" sz="2600" i="1" dirty="0" smtClean="0"/>
          </a:p>
          <a:p>
            <a:pPr marL="0" indent="0">
              <a:buNone/>
            </a:pPr>
            <a:r>
              <a:rPr lang="en-US" altLang="ja-JP" sz="2600" i="1" dirty="0"/>
              <a:t> </a:t>
            </a:r>
            <a:r>
              <a:rPr lang="en-US" altLang="ja-JP" sz="2600" i="1" dirty="0" smtClean="0"/>
              <a:t>             new JAIRO Cloud </a:t>
            </a:r>
            <a:r>
              <a:rPr lang="en-US" altLang="ja-JP" sz="2600" i="1" dirty="0"/>
              <a:t>system</a:t>
            </a:r>
            <a:endParaRPr lang="ja-JP" altLang="en-US" sz="2600" i="1" dirty="0"/>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ja-JP" i="1" dirty="0" smtClean="0"/>
              <a:t>2</a:t>
            </a:r>
            <a:r>
              <a:rPr lang="en-US" altLang="ja-JP" i="1" dirty="0"/>
              <a:t>) </a:t>
            </a:r>
            <a:r>
              <a:rPr kumimoji="1" lang="en-US" altLang="ja-JP" sz="3200" kern="1200" dirty="0" smtClean="0">
                <a:solidFill>
                  <a:schemeClr val="tx1"/>
                </a:solidFill>
                <a:effectLst/>
                <a:latin typeface="+mn-lt"/>
                <a:ea typeface="+mn-ea"/>
                <a:cs typeface="+mn-cs"/>
              </a:rPr>
              <a:t>Experiment Project to register DOIs </a:t>
            </a:r>
          </a:p>
          <a:p>
            <a: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altLang="ja-JP" dirty="0"/>
              <a:t> </a:t>
            </a:r>
            <a:r>
              <a:rPr lang="en-US" altLang="ja-JP" dirty="0" smtClean="0"/>
              <a:t>       </a:t>
            </a:r>
            <a:r>
              <a:rPr kumimoji="1" lang="en-US" altLang="ja-JP" sz="3200" kern="1200" dirty="0" smtClean="0">
                <a:solidFill>
                  <a:schemeClr val="tx1"/>
                </a:solidFill>
                <a:effectLst/>
                <a:latin typeface="+mn-lt"/>
                <a:ea typeface="+mn-ea"/>
                <a:cs typeface="+mn-cs"/>
              </a:rPr>
              <a:t>for Research Data</a:t>
            </a:r>
            <a:endParaRPr lang="ja-JP" altLang="ja-JP" dirty="0" smtClean="0">
              <a:effectLst/>
            </a:endParaRPr>
          </a:p>
          <a:p>
            <a:pPr marL="0" indent="0">
              <a:buNone/>
            </a:pPr>
            <a:r>
              <a:rPr lang="en-US" altLang="ja-JP" i="1" dirty="0" smtClean="0"/>
              <a:t>            </a:t>
            </a:r>
            <a:r>
              <a:rPr lang="en-US" altLang="ja-JP" sz="2600" i="1" dirty="0" smtClean="0"/>
              <a:t>Register DOIs for contents </a:t>
            </a:r>
            <a:endParaRPr lang="en-US" altLang="ja-JP" sz="2600" i="1" dirty="0"/>
          </a:p>
          <a:p>
            <a:pPr marL="0" indent="0">
              <a:buNone/>
            </a:pPr>
            <a:r>
              <a:rPr lang="en-US" altLang="ja-JP" i="1" dirty="0" smtClean="0"/>
              <a:t>3</a:t>
            </a:r>
            <a:r>
              <a:rPr lang="en-US" altLang="ja-JP" i="1" dirty="0"/>
              <a:t>) </a:t>
            </a:r>
            <a:r>
              <a:rPr lang="en-US" altLang="ja-JP" i="1" dirty="0" smtClean="0"/>
              <a:t>Extend </a:t>
            </a:r>
            <a:r>
              <a:rPr lang="en-US" altLang="ja-JP" i="1" dirty="0"/>
              <a:t>the metadata</a:t>
            </a:r>
            <a:r>
              <a:rPr lang="ja-JP" altLang="en-US" i="1" dirty="0"/>
              <a:t>　</a:t>
            </a:r>
            <a:r>
              <a:rPr lang="en-US" altLang="ja-JP" i="1" dirty="0"/>
              <a:t>schema</a:t>
            </a:r>
            <a:r>
              <a:rPr lang="en-US" altLang="ja-JP" i="1" dirty="0" smtClean="0"/>
              <a:t>,</a:t>
            </a:r>
          </a:p>
          <a:p>
            <a:pPr marL="0" indent="0">
              <a:buNone/>
            </a:pPr>
            <a:r>
              <a:rPr lang="en-US" altLang="ja-JP" i="1" dirty="0"/>
              <a:t>	</a:t>
            </a:r>
            <a:r>
              <a:rPr lang="en-US" altLang="ja-JP" i="1" dirty="0" smtClean="0"/>
              <a:t> </a:t>
            </a:r>
            <a:r>
              <a:rPr lang="en-US" altLang="ja-JP" sz="2800" i="1" dirty="0"/>
              <a:t>not only for paper, but also for various </a:t>
            </a:r>
            <a:r>
              <a:rPr lang="en-US" altLang="ja-JP" sz="2800" i="1" dirty="0" smtClean="0"/>
              <a:t>contents</a:t>
            </a:r>
          </a:p>
          <a:p>
            <a:pPr marL="0" indent="0">
              <a:buNone/>
            </a:pPr>
            <a:r>
              <a:rPr lang="en-US" altLang="ja-JP" sz="2800" i="1" dirty="0" smtClean="0"/>
              <a:t> 	such </a:t>
            </a:r>
            <a:r>
              <a:rPr lang="en-US" altLang="ja-JP" sz="2800" i="1" dirty="0"/>
              <a:t>as  research data, learning </a:t>
            </a:r>
            <a:r>
              <a:rPr lang="en-US" altLang="ja-JP" sz="2800" i="1" dirty="0" smtClean="0"/>
              <a:t>materials</a:t>
            </a:r>
          </a:p>
          <a:p>
            <a:pPr marL="0" indent="0">
              <a:buNone/>
            </a:pPr>
            <a:r>
              <a:rPr lang="en-US" altLang="ja-JP" sz="2800" i="1" dirty="0" smtClean="0"/>
              <a:t> 	</a:t>
            </a:r>
            <a:r>
              <a:rPr lang="en-US" altLang="ja-JP" sz="2800" i="1" dirty="0" smtClean="0"/>
              <a:t>industrial </a:t>
            </a:r>
            <a:r>
              <a:rPr lang="en-US" altLang="ja-JP" sz="2800" i="1" dirty="0"/>
              <a:t>design etc.</a:t>
            </a:r>
          </a:p>
          <a:p>
            <a:pPr marL="0" indent="0">
              <a:buNone/>
            </a:pPr>
            <a:endParaRPr kumimoji="1" lang="ja-JP" altLang="en-US" sz="2800" dirty="0"/>
          </a:p>
        </p:txBody>
      </p:sp>
    </p:spTree>
    <p:extLst>
      <p:ext uri="{BB962C8B-B14F-4D97-AF65-F5344CB8AC3E}">
        <p14:creationId xmlns:p14="http://schemas.microsoft.com/office/powerpoint/2010/main" val="3584808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5272" y="1916832"/>
            <a:ext cx="4608512" cy="4374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p:cNvSpPr>
            <a:spLocks noGrp="1"/>
          </p:cNvSpPr>
          <p:nvPr>
            <p:ph type="title"/>
          </p:nvPr>
        </p:nvSpPr>
        <p:spPr>
          <a:xfrm>
            <a:off x="457200" y="274638"/>
            <a:ext cx="8229600" cy="706090"/>
          </a:xfrm>
        </p:spPr>
        <p:txBody>
          <a:bodyPr>
            <a:normAutofit fontScale="90000"/>
          </a:bodyPr>
          <a:lstStyle/>
          <a:p>
            <a:r>
              <a:rPr kumimoji="1" lang="en-US" altLang="ja-JP" sz="4400" kern="1200" dirty="0" smtClean="0">
                <a:solidFill>
                  <a:schemeClr val="tx1"/>
                </a:solidFill>
                <a:effectLst/>
                <a:latin typeface="+mj-lt"/>
                <a:ea typeface="+mj-ea"/>
                <a:cs typeface="+mj-cs"/>
              </a:rPr>
              <a:t>1) JAIRO Cloud migration experiment</a:t>
            </a:r>
            <a:endParaRPr kumimoji="1" lang="ja-JP" altLang="en-US" dirty="0"/>
          </a:p>
        </p:txBody>
      </p:sp>
      <p:sp>
        <p:nvSpPr>
          <p:cNvPr id="3" name="テキスト ボックス 2"/>
          <p:cNvSpPr txBox="1"/>
          <p:nvPr/>
        </p:nvSpPr>
        <p:spPr>
          <a:xfrm>
            <a:off x="683568" y="1124744"/>
            <a:ext cx="7344816" cy="2862322"/>
          </a:xfrm>
          <a:prstGeom prst="rect">
            <a:avLst/>
          </a:prstGeom>
          <a:noFill/>
        </p:spPr>
        <p:txBody>
          <a:bodyPr wrap="square" rtlCol="0">
            <a:spAutoFit/>
          </a:bodyPr>
          <a:lstStyle/>
          <a:p>
            <a:r>
              <a:rPr lang="en-US" altLang="ja-JP" sz="3600" dirty="0"/>
              <a:t>W</a:t>
            </a:r>
            <a:r>
              <a:rPr lang="en-US" altLang="ja-JP" sz="3600" dirty="0" smtClean="0"/>
              <a:t>e </a:t>
            </a:r>
            <a:r>
              <a:rPr lang="en-US" altLang="ja-JP" sz="3600" dirty="0"/>
              <a:t>participate in the JAIRO Cloud migration experiment (JAIRO Cloud is a SaaS type IR cloud </a:t>
            </a:r>
            <a:endParaRPr lang="en-US" altLang="ja-JP" sz="3600" dirty="0" smtClean="0"/>
          </a:p>
          <a:p>
            <a:r>
              <a:rPr lang="en-US" altLang="ja-JP" sz="3600" dirty="0" smtClean="0"/>
              <a:t>service </a:t>
            </a:r>
            <a:r>
              <a:rPr lang="en-US" altLang="ja-JP" sz="3600" dirty="0"/>
              <a:t>developed </a:t>
            </a:r>
            <a:endParaRPr lang="en-US" altLang="ja-JP" sz="3600" dirty="0" smtClean="0"/>
          </a:p>
          <a:p>
            <a:r>
              <a:rPr lang="en-US" altLang="ja-JP" sz="3600" dirty="0" smtClean="0"/>
              <a:t>and </a:t>
            </a:r>
            <a:r>
              <a:rPr lang="en-US" altLang="ja-JP" sz="3600" dirty="0"/>
              <a:t>operated by NII).</a:t>
            </a:r>
            <a:endParaRPr kumimoji="1" lang="ja-JP" altLang="en-US" sz="3600" dirty="0"/>
          </a:p>
        </p:txBody>
      </p:sp>
    </p:spTree>
    <p:extLst>
      <p:ext uri="{BB962C8B-B14F-4D97-AF65-F5344CB8AC3E}">
        <p14:creationId xmlns:p14="http://schemas.microsoft.com/office/powerpoint/2010/main" val="36807736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lstStyle/>
          <a:p>
            <a:r>
              <a:rPr lang="en-US" altLang="ja-JP" dirty="0" smtClean="0"/>
              <a:t>We are always first</a:t>
            </a:r>
            <a:endParaRPr kumimoji="1" lang="ja-JP" altLang="en-US" dirty="0"/>
          </a:p>
        </p:txBody>
      </p:sp>
      <p:sp>
        <p:nvSpPr>
          <p:cNvPr id="4" name="テキスト ボックス 3"/>
          <p:cNvSpPr txBox="1"/>
          <p:nvPr/>
        </p:nvSpPr>
        <p:spPr>
          <a:xfrm>
            <a:off x="467544" y="1137518"/>
            <a:ext cx="8280920" cy="1200329"/>
          </a:xfrm>
          <a:prstGeom prst="rect">
            <a:avLst/>
          </a:prstGeom>
          <a:noFill/>
        </p:spPr>
        <p:txBody>
          <a:bodyPr wrap="square" rtlCol="0">
            <a:spAutoFit/>
          </a:bodyPr>
          <a:lstStyle/>
          <a:p>
            <a:r>
              <a:rPr kumimoji="1" lang="en-US" altLang="ja-JP" sz="3600" dirty="0" smtClean="0"/>
              <a:t>Chiba University Library is </a:t>
            </a:r>
            <a:r>
              <a:rPr kumimoji="1" lang="en-US" altLang="ja-JP" sz="3600" dirty="0" smtClean="0"/>
              <a:t>the </a:t>
            </a:r>
            <a:r>
              <a:rPr kumimoji="1" lang="en-US" altLang="ja-JP" sz="3600" dirty="0" smtClean="0">
                <a:solidFill>
                  <a:srgbClr val="FF0000"/>
                </a:solidFill>
              </a:rPr>
              <a:t>pioneer</a:t>
            </a:r>
          </a:p>
          <a:p>
            <a:r>
              <a:rPr lang="ja-JP" altLang="en-US" sz="3600" dirty="0">
                <a:solidFill>
                  <a:srgbClr val="FF0000"/>
                </a:solidFill>
              </a:rPr>
              <a:t>　</a:t>
            </a:r>
            <a:r>
              <a:rPr lang="ja-JP" altLang="en-US" sz="3600" dirty="0" smtClean="0">
                <a:solidFill>
                  <a:srgbClr val="FF0000"/>
                </a:solidFill>
              </a:rPr>
              <a:t>　　　　　　　　　　　　　　　　　　　</a:t>
            </a:r>
            <a:r>
              <a:rPr kumimoji="1" lang="en-US" altLang="ja-JP" sz="3600" dirty="0" smtClean="0"/>
              <a:t> </a:t>
            </a:r>
            <a:r>
              <a:rPr kumimoji="1" lang="en-US" altLang="ja-JP" sz="3600" dirty="0" smtClean="0"/>
              <a:t>in Japan!</a:t>
            </a:r>
            <a:r>
              <a:rPr kumimoji="1" lang="en-US" altLang="ja-JP" dirty="0" smtClean="0"/>
              <a:t>     </a:t>
            </a:r>
            <a:endParaRPr kumimoji="1" lang="ja-JP" altLang="en-US" dirty="0"/>
          </a:p>
        </p:txBody>
      </p:sp>
      <p:sp>
        <p:nvSpPr>
          <p:cNvPr id="5" name="テキスト ボックス 4"/>
          <p:cNvSpPr txBox="1"/>
          <p:nvPr/>
        </p:nvSpPr>
        <p:spPr>
          <a:xfrm>
            <a:off x="827584" y="2636912"/>
            <a:ext cx="7776864" cy="3539430"/>
          </a:xfrm>
          <a:prstGeom prst="rect">
            <a:avLst/>
          </a:prstGeom>
          <a:noFill/>
        </p:spPr>
        <p:txBody>
          <a:bodyPr wrap="square" rtlCol="0">
            <a:spAutoFit/>
          </a:bodyPr>
          <a:lstStyle/>
          <a:p>
            <a:r>
              <a:rPr lang="ja-JP" altLang="en-US" sz="3200" dirty="0"/>
              <a:t>・</a:t>
            </a:r>
            <a:r>
              <a:rPr kumimoji="1" lang="en-US" altLang="ja-JP" sz="3200" dirty="0" smtClean="0"/>
              <a:t>Library web site 1994-</a:t>
            </a:r>
          </a:p>
          <a:p>
            <a:r>
              <a:rPr lang="ja-JP" altLang="en-US" sz="3200" dirty="0" smtClean="0"/>
              <a:t>・</a:t>
            </a:r>
            <a:r>
              <a:rPr lang="en-US" altLang="ja-JP" sz="3200" dirty="0" smtClean="0"/>
              <a:t>www OPAC 1994-</a:t>
            </a:r>
          </a:p>
          <a:p>
            <a:r>
              <a:rPr kumimoji="1" lang="ja-JP" altLang="en-US" sz="3200" dirty="0" smtClean="0"/>
              <a:t>・</a:t>
            </a:r>
            <a:r>
              <a:rPr kumimoji="1" lang="en-US" altLang="ja-JP" sz="3200" dirty="0" smtClean="0"/>
              <a:t>Institutional Repository 2005-</a:t>
            </a:r>
          </a:p>
          <a:p>
            <a:r>
              <a:rPr lang="ja-JP" altLang="en-US" sz="3200" dirty="0" smtClean="0"/>
              <a:t>・</a:t>
            </a:r>
            <a:r>
              <a:rPr lang="en-US" altLang="ja-JP" sz="3200" dirty="0" smtClean="0"/>
              <a:t>Partnership with </a:t>
            </a:r>
            <a:r>
              <a:rPr lang="en-US" altLang="ja-JP" sz="3200" dirty="0" err="1" smtClean="0"/>
              <a:t>Scirus</a:t>
            </a:r>
            <a:r>
              <a:rPr lang="en-US" altLang="ja-JP" sz="3200" dirty="0" smtClean="0"/>
              <a:t> 2006-2014</a:t>
            </a:r>
          </a:p>
          <a:p>
            <a:r>
              <a:rPr lang="ja-JP" altLang="en-US" sz="3200" dirty="0" smtClean="0"/>
              <a:t>・</a:t>
            </a:r>
            <a:r>
              <a:rPr lang="en-US" altLang="ja-JP" sz="3200" dirty="0" smtClean="0"/>
              <a:t>JAIRO </a:t>
            </a:r>
            <a:r>
              <a:rPr lang="en-US" altLang="ja-JP" sz="3200" dirty="0"/>
              <a:t>Cloud migration </a:t>
            </a:r>
            <a:r>
              <a:rPr lang="en-US" altLang="ja-JP" sz="3200" dirty="0" smtClean="0"/>
              <a:t>experiment 2013-</a:t>
            </a:r>
          </a:p>
          <a:p>
            <a:r>
              <a:rPr lang="ja-JP" altLang="en-US" sz="3200" dirty="0" smtClean="0"/>
              <a:t>・</a:t>
            </a:r>
            <a:r>
              <a:rPr lang="en-US" altLang="ja-JP" sz="3200" dirty="0" smtClean="0"/>
              <a:t>Experiment </a:t>
            </a:r>
            <a:r>
              <a:rPr lang="en-US" altLang="ja-JP" sz="3200" dirty="0"/>
              <a:t>Project to register </a:t>
            </a:r>
            <a:r>
              <a:rPr lang="en-US" altLang="ja-JP" sz="3200" dirty="0" smtClean="0"/>
              <a:t>DOIs</a:t>
            </a:r>
          </a:p>
          <a:p>
            <a:r>
              <a:rPr lang="ja-JP" altLang="en-US" sz="3200" dirty="0"/>
              <a:t>　</a:t>
            </a:r>
            <a:r>
              <a:rPr lang="ja-JP" altLang="en-US" sz="3200" dirty="0" smtClean="0"/>
              <a:t>　　　　　　　　　</a:t>
            </a:r>
            <a:r>
              <a:rPr lang="en-US" altLang="ja-JP" sz="3200" dirty="0" smtClean="0"/>
              <a:t> </a:t>
            </a:r>
            <a:r>
              <a:rPr lang="en-US" altLang="ja-JP" sz="3200" dirty="0"/>
              <a:t>for Research </a:t>
            </a:r>
            <a:r>
              <a:rPr lang="en-US" altLang="ja-JP" sz="3200" dirty="0" smtClean="0"/>
              <a:t>Data 2014-</a:t>
            </a:r>
            <a:endParaRPr kumimoji="1" lang="ja-JP" altLang="en-US" sz="3200" dirty="0"/>
          </a:p>
        </p:txBody>
      </p:sp>
    </p:spTree>
    <p:extLst>
      <p:ext uri="{BB962C8B-B14F-4D97-AF65-F5344CB8AC3E}">
        <p14:creationId xmlns:p14="http://schemas.microsoft.com/office/powerpoint/2010/main" val="27728253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87" y="1214658"/>
            <a:ext cx="4265956" cy="33843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2906846"/>
            <a:ext cx="4660426" cy="375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右矢印 3"/>
          <p:cNvSpPr/>
          <p:nvPr/>
        </p:nvSpPr>
        <p:spPr>
          <a:xfrm rot="1663204">
            <a:off x="3779912" y="3284984"/>
            <a:ext cx="864096" cy="79208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4283968" y="1556792"/>
            <a:ext cx="4797524" cy="923330"/>
          </a:xfrm>
          <a:prstGeom prst="rect">
            <a:avLst/>
          </a:prstGeom>
        </p:spPr>
        <p:txBody>
          <a:bodyPr wrap="square">
            <a:spAutoFit/>
          </a:bodyPr>
          <a:lstStyle/>
          <a:p>
            <a:r>
              <a:rPr lang="en-US" altLang="ja-JP" dirty="0" smtClean="0"/>
              <a:t>JAIRO </a:t>
            </a:r>
            <a:r>
              <a:rPr lang="en-US" altLang="ja-JP" dirty="0"/>
              <a:t>Cloud is a SaaS type IR cloud service developed and operated by </a:t>
            </a:r>
            <a:r>
              <a:rPr lang="en-US" altLang="ja-JP" dirty="0" smtClean="0"/>
              <a:t>NII, and we </a:t>
            </a:r>
            <a:r>
              <a:rPr lang="en-US" altLang="ja-JP" dirty="0" err="1" smtClean="0"/>
              <a:t>articipate</a:t>
            </a:r>
            <a:r>
              <a:rPr lang="en-US" altLang="ja-JP" dirty="0" smtClean="0"/>
              <a:t> </a:t>
            </a:r>
            <a:r>
              <a:rPr lang="en-US" altLang="ja-JP" dirty="0"/>
              <a:t>in the JAIRO Cloud migration experiment </a:t>
            </a:r>
            <a:r>
              <a:rPr lang="en-US" altLang="ja-JP" dirty="0" smtClean="0"/>
              <a:t>.</a:t>
            </a:r>
            <a:endParaRPr lang="ja-JP" altLang="en-US" dirty="0"/>
          </a:p>
        </p:txBody>
      </p:sp>
      <p:sp>
        <p:nvSpPr>
          <p:cNvPr id="6" name="タイトル 5"/>
          <p:cNvSpPr>
            <a:spLocks noGrp="1"/>
          </p:cNvSpPr>
          <p:nvPr>
            <p:ph type="title"/>
          </p:nvPr>
        </p:nvSpPr>
        <p:spPr>
          <a:xfrm>
            <a:off x="457200" y="274638"/>
            <a:ext cx="8229600" cy="490066"/>
          </a:xfrm>
        </p:spPr>
        <p:txBody>
          <a:bodyPr>
            <a:noAutofit/>
          </a:bodyPr>
          <a:lstStyle/>
          <a:p>
            <a:pPr algn="l"/>
            <a:r>
              <a:rPr kumimoji="1" lang="en-US" altLang="ja-JP" sz="3600" kern="1200" dirty="0" smtClean="0">
                <a:solidFill>
                  <a:srgbClr val="000000"/>
                </a:solidFill>
                <a:effectLst/>
                <a:latin typeface="Calibri"/>
                <a:ea typeface="ＭＳ Ｐゴシック"/>
                <a:cs typeface="+mn-cs"/>
              </a:rPr>
              <a:t>JAIRO Cloud migration experiment</a:t>
            </a:r>
            <a:endParaRPr kumimoji="1" lang="ja-JP" altLang="en-US" sz="3600" dirty="0"/>
          </a:p>
        </p:txBody>
      </p:sp>
      <p:sp>
        <p:nvSpPr>
          <p:cNvPr id="3" name="テキスト ボックス 2"/>
          <p:cNvSpPr txBox="1"/>
          <p:nvPr/>
        </p:nvSpPr>
        <p:spPr>
          <a:xfrm>
            <a:off x="258551" y="5013176"/>
            <a:ext cx="3415889" cy="1477328"/>
          </a:xfrm>
          <a:prstGeom prst="rect">
            <a:avLst/>
          </a:prstGeom>
          <a:noFill/>
        </p:spPr>
        <p:txBody>
          <a:bodyPr wrap="square" rtlCol="0">
            <a:spAutoFit/>
          </a:bodyPr>
          <a:lstStyle/>
          <a:p>
            <a:r>
              <a:rPr lang="en-US" altLang="ja-JP" dirty="0" smtClean="0"/>
              <a:t>To search and download contents,  there is </a:t>
            </a:r>
            <a:r>
              <a:rPr lang="en-US" altLang="ja-JP" dirty="0" smtClean="0">
                <a:solidFill>
                  <a:srgbClr val="FF0000"/>
                </a:solidFill>
              </a:rPr>
              <a:t>no</a:t>
            </a:r>
            <a:r>
              <a:rPr kumimoji="1" lang="en-US" altLang="ja-JP" dirty="0" smtClean="0">
                <a:solidFill>
                  <a:srgbClr val="FF0000"/>
                </a:solidFill>
              </a:rPr>
              <a:t> difference </a:t>
            </a:r>
            <a:r>
              <a:rPr kumimoji="1" lang="en-US" altLang="ja-JP" dirty="0" smtClean="0"/>
              <a:t>between CURATOR system(now) and JAIRO Cloud.</a:t>
            </a:r>
          </a:p>
          <a:p>
            <a:endParaRPr kumimoji="1" lang="ja-JP" altLang="en-US" dirty="0"/>
          </a:p>
        </p:txBody>
      </p:sp>
    </p:spTree>
    <p:extLst>
      <p:ext uri="{BB962C8B-B14F-4D97-AF65-F5344CB8AC3E}">
        <p14:creationId xmlns:p14="http://schemas.microsoft.com/office/powerpoint/2010/main" val="4961866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p:cNvSpPr/>
          <p:nvPr/>
        </p:nvSpPr>
        <p:spPr>
          <a:xfrm>
            <a:off x="323528" y="2757183"/>
            <a:ext cx="1796426" cy="1776667"/>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434646" y="2593514"/>
            <a:ext cx="1218691" cy="307777"/>
          </a:xfrm>
          <a:prstGeom prst="rect">
            <a:avLst/>
          </a:prstGeom>
          <a:solidFill>
            <a:schemeClr val="bg1"/>
          </a:solidFill>
        </p:spPr>
        <p:txBody>
          <a:bodyPr wrap="square" rtlCol="0">
            <a:spAutoFit/>
          </a:bodyPr>
          <a:lstStyle/>
          <a:p>
            <a:r>
              <a:rPr kumimoji="1" lang="en-US" altLang="ja-JP" sz="1400" b="1" dirty="0" smtClean="0">
                <a:solidFill>
                  <a:schemeClr val="accent3">
                    <a:lumMod val="50000"/>
                  </a:schemeClr>
                </a:solidFill>
              </a:rPr>
              <a:t>E-Repository</a:t>
            </a:r>
            <a:endParaRPr kumimoji="1" lang="ja-JP" altLang="en-US" sz="1400" b="1" dirty="0">
              <a:solidFill>
                <a:schemeClr val="accent3">
                  <a:lumMod val="50000"/>
                </a:schemeClr>
              </a:solidFill>
            </a:endParaRPr>
          </a:p>
        </p:txBody>
      </p:sp>
      <p:grpSp>
        <p:nvGrpSpPr>
          <p:cNvPr id="10" name="グループ化 9"/>
          <p:cNvGrpSpPr/>
          <p:nvPr/>
        </p:nvGrpSpPr>
        <p:grpSpPr>
          <a:xfrm>
            <a:off x="4038486" y="3266173"/>
            <a:ext cx="1028395" cy="524833"/>
            <a:chOff x="3714425" y="3883596"/>
            <a:chExt cx="1153970" cy="563246"/>
          </a:xfrm>
        </p:grpSpPr>
        <p:sp>
          <p:nvSpPr>
            <p:cNvPr id="35" name="メモ 34"/>
            <p:cNvSpPr/>
            <p:nvPr/>
          </p:nvSpPr>
          <p:spPr>
            <a:xfrm>
              <a:off x="4009767" y="3924565"/>
              <a:ext cx="858628" cy="522277"/>
            </a:xfrm>
            <a:prstGeom prst="foldedCorne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ja-JP" sz="1400" dirty="0" smtClean="0">
                <a:solidFill>
                  <a:schemeClr val="tx1"/>
                </a:solidFill>
              </a:endParaRPr>
            </a:p>
          </p:txBody>
        </p:sp>
        <p:sp>
          <p:nvSpPr>
            <p:cNvPr id="36" name="メモ 35"/>
            <p:cNvSpPr/>
            <p:nvPr/>
          </p:nvSpPr>
          <p:spPr>
            <a:xfrm>
              <a:off x="3714425" y="3883596"/>
              <a:ext cx="1050327" cy="508469"/>
            </a:xfrm>
            <a:prstGeom prst="foldedCorne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400" dirty="0" err="1" smtClean="0">
                  <a:solidFill>
                    <a:schemeClr val="tx1"/>
                  </a:solidFill>
                </a:rPr>
                <a:t>MetadataTSV</a:t>
              </a:r>
              <a:endParaRPr lang="en-US" altLang="ja-JP" sz="1400" dirty="0">
                <a:solidFill>
                  <a:schemeClr val="tx1"/>
                </a:solidFill>
              </a:endParaRPr>
            </a:p>
          </p:txBody>
        </p:sp>
      </p:grpSp>
      <p:sp>
        <p:nvSpPr>
          <p:cNvPr id="11" name="角丸四角形 10"/>
          <p:cNvSpPr/>
          <p:nvPr/>
        </p:nvSpPr>
        <p:spPr>
          <a:xfrm>
            <a:off x="179512" y="2337775"/>
            <a:ext cx="3384376" cy="2819417"/>
          </a:xfrm>
          <a:prstGeom prst="roundRect">
            <a:avLst>
              <a:gd name="adj" fmla="val 10651"/>
            </a:avLst>
          </a:prstGeom>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2" name="角丸四角形 11"/>
          <p:cNvSpPr/>
          <p:nvPr/>
        </p:nvSpPr>
        <p:spPr>
          <a:xfrm>
            <a:off x="606882" y="2230066"/>
            <a:ext cx="2092910" cy="291439"/>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1600" dirty="0" smtClean="0">
                <a:solidFill>
                  <a:schemeClr val="tx1"/>
                </a:solidFill>
              </a:rPr>
              <a:t>CURATOR</a:t>
            </a:r>
            <a:endParaRPr kumimoji="1" lang="ja-JP" altLang="en-US" sz="1600" dirty="0">
              <a:solidFill>
                <a:schemeClr val="tx1"/>
              </a:solidFill>
            </a:endParaRPr>
          </a:p>
        </p:txBody>
      </p:sp>
      <p:sp>
        <p:nvSpPr>
          <p:cNvPr id="13" name="角丸四角形 12"/>
          <p:cNvSpPr/>
          <p:nvPr/>
        </p:nvSpPr>
        <p:spPr>
          <a:xfrm>
            <a:off x="7092281" y="2268629"/>
            <a:ext cx="1878470" cy="2860620"/>
          </a:xfrm>
          <a:prstGeom prst="roundRect">
            <a:avLst>
              <a:gd name="adj" fmla="val 9661"/>
            </a:avLst>
          </a:prstGeom>
          <a:no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7423554" y="2130552"/>
            <a:ext cx="1199108" cy="314139"/>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dirty="0">
                <a:solidFill>
                  <a:schemeClr val="tx1"/>
                </a:solidFill>
              </a:rPr>
              <a:t>NII</a:t>
            </a:r>
            <a:endParaRPr kumimoji="1" lang="ja-JP" altLang="en-US" sz="1600" dirty="0">
              <a:solidFill>
                <a:schemeClr val="tx1"/>
              </a:solidFill>
            </a:endParaRPr>
          </a:p>
        </p:txBody>
      </p:sp>
      <p:sp>
        <p:nvSpPr>
          <p:cNvPr id="24" name="角丸四角形 23"/>
          <p:cNvSpPr/>
          <p:nvPr/>
        </p:nvSpPr>
        <p:spPr>
          <a:xfrm>
            <a:off x="3742006" y="2315189"/>
            <a:ext cx="2649750" cy="2842003"/>
          </a:xfrm>
          <a:prstGeom prst="roundRect">
            <a:avLst>
              <a:gd name="adj" fmla="val 10339"/>
            </a:avLst>
          </a:prstGeom>
          <a:noFill/>
          <a:ln/>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a:p>
        </p:txBody>
      </p:sp>
      <p:sp>
        <p:nvSpPr>
          <p:cNvPr id="25" name="角丸四角形 24"/>
          <p:cNvSpPr/>
          <p:nvPr/>
        </p:nvSpPr>
        <p:spPr>
          <a:xfrm>
            <a:off x="4276503" y="2158089"/>
            <a:ext cx="1199108" cy="314199"/>
          </a:xfrm>
          <a:prstGeom prst="round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600" dirty="0" smtClean="0">
                <a:solidFill>
                  <a:schemeClr val="tx1"/>
                </a:solidFill>
              </a:rPr>
              <a:t>PC</a:t>
            </a:r>
            <a:endParaRPr kumimoji="1" lang="ja-JP" altLang="en-US" sz="1600" dirty="0">
              <a:solidFill>
                <a:schemeClr val="tx1"/>
              </a:solidFill>
            </a:endParaRPr>
          </a:p>
        </p:txBody>
      </p:sp>
      <p:grpSp>
        <p:nvGrpSpPr>
          <p:cNvPr id="32" name="グループ化 31"/>
          <p:cNvGrpSpPr/>
          <p:nvPr/>
        </p:nvGrpSpPr>
        <p:grpSpPr>
          <a:xfrm>
            <a:off x="4038487" y="3840093"/>
            <a:ext cx="999540" cy="524833"/>
            <a:chOff x="3714425" y="3883596"/>
            <a:chExt cx="1153970" cy="563246"/>
          </a:xfrm>
        </p:grpSpPr>
        <p:sp>
          <p:nvSpPr>
            <p:cNvPr id="33" name="メモ 32"/>
            <p:cNvSpPr/>
            <p:nvPr/>
          </p:nvSpPr>
          <p:spPr>
            <a:xfrm>
              <a:off x="4009767" y="3924565"/>
              <a:ext cx="858628" cy="522277"/>
            </a:xfrm>
            <a:prstGeom prst="foldedCorne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en-US" altLang="ja-JP" sz="1400" dirty="0" smtClean="0">
                <a:solidFill>
                  <a:schemeClr val="tx1"/>
                </a:solidFill>
              </a:endParaRPr>
            </a:p>
          </p:txBody>
        </p:sp>
        <p:sp>
          <p:nvSpPr>
            <p:cNvPr id="34" name="メモ 33"/>
            <p:cNvSpPr/>
            <p:nvPr/>
          </p:nvSpPr>
          <p:spPr>
            <a:xfrm>
              <a:off x="3714425" y="3883596"/>
              <a:ext cx="1050327" cy="508469"/>
            </a:xfrm>
            <a:prstGeom prst="foldedCorner">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400" dirty="0">
                  <a:solidFill>
                    <a:schemeClr val="tx1"/>
                  </a:solidFill>
                </a:rPr>
                <a:t>PDF</a:t>
              </a:r>
            </a:p>
          </p:txBody>
        </p:sp>
      </p:grpSp>
      <p:sp>
        <p:nvSpPr>
          <p:cNvPr id="6" name="円柱 5"/>
          <p:cNvSpPr/>
          <p:nvPr/>
        </p:nvSpPr>
        <p:spPr>
          <a:xfrm>
            <a:off x="434646" y="2946179"/>
            <a:ext cx="1566342" cy="1587671"/>
          </a:xfrm>
          <a:prstGeom prst="can">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400" b="1" dirty="0" smtClean="0">
                <a:solidFill>
                  <a:schemeClr val="accent3">
                    <a:lumMod val="50000"/>
                  </a:schemeClr>
                </a:solidFill>
              </a:rPr>
              <a:t>Server</a:t>
            </a:r>
            <a:endParaRPr kumimoji="1" lang="ja-JP" altLang="en-US" sz="1200" dirty="0">
              <a:solidFill>
                <a:schemeClr val="tx1"/>
              </a:solidFill>
            </a:endParaRPr>
          </a:p>
        </p:txBody>
      </p:sp>
      <p:sp>
        <p:nvSpPr>
          <p:cNvPr id="47" name="右矢印 46"/>
          <p:cNvSpPr/>
          <p:nvPr/>
        </p:nvSpPr>
        <p:spPr>
          <a:xfrm>
            <a:off x="2119955" y="3391984"/>
            <a:ext cx="1920202" cy="3069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右矢印 48"/>
          <p:cNvSpPr/>
          <p:nvPr/>
        </p:nvSpPr>
        <p:spPr>
          <a:xfrm>
            <a:off x="2119955" y="3876360"/>
            <a:ext cx="1920201" cy="342418"/>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ローチャート : 内部記憶 40"/>
          <p:cNvSpPr/>
          <p:nvPr/>
        </p:nvSpPr>
        <p:spPr>
          <a:xfrm>
            <a:off x="2267744" y="3437392"/>
            <a:ext cx="1080120" cy="668289"/>
          </a:xfrm>
          <a:prstGeom prst="flowChartInternalStorage">
            <a:avLst/>
          </a:prstGeom>
          <a:solidFill>
            <a:schemeClr val="accent6">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solidFill>
                  <a:schemeClr val="tx1"/>
                </a:solidFill>
              </a:rPr>
              <a:t>Data extraction</a:t>
            </a:r>
            <a:endParaRPr kumimoji="1" lang="ja-JP" altLang="en-US" sz="1200" dirty="0">
              <a:solidFill>
                <a:schemeClr val="tx1"/>
              </a:solidFill>
            </a:endParaRPr>
          </a:p>
        </p:txBody>
      </p:sp>
      <p:sp>
        <p:nvSpPr>
          <p:cNvPr id="52" name="円柱 51"/>
          <p:cNvSpPr/>
          <p:nvPr/>
        </p:nvSpPr>
        <p:spPr>
          <a:xfrm>
            <a:off x="7308304" y="2951805"/>
            <a:ext cx="1512168" cy="1587671"/>
          </a:xfrm>
          <a:prstGeom prst="can">
            <a:avLst/>
          </a:prstGeom>
          <a:gradFill>
            <a:gsLst>
              <a:gs pos="0">
                <a:srgbClr val="5E9EFF"/>
              </a:gs>
              <a:gs pos="39999">
                <a:srgbClr val="85C2FF"/>
              </a:gs>
              <a:gs pos="70000">
                <a:srgbClr val="C4D6EB"/>
              </a:gs>
              <a:gs pos="100000">
                <a:srgbClr val="FFEBFA"/>
              </a:gs>
            </a:gsLst>
            <a:lin ang="16200000" scaled="0"/>
          </a:gra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ja-JP" sz="1400" b="1" dirty="0" smtClean="0">
                <a:solidFill>
                  <a:schemeClr val="accent3">
                    <a:lumMod val="50000"/>
                  </a:schemeClr>
                </a:solidFill>
              </a:rPr>
              <a:t>JAIRO</a:t>
            </a:r>
            <a:r>
              <a:rPr lang="ja-JP" altLang="en-US" sz="1400" b="1" dirty="0" smtClean="0">
                <a:solidFill>
                  <a:schemeClr val="accent3">
                    <a:lumMod val="50000"/>
                  </a:schemeClr>
                </a:solidFill>
              </a:rPr>
              <a:t>　</a:t>
            </a:r>
            <a:r>
              <a:rPr lang="en-US" altLang="ja-JP" sz="1400" b="1" dirty="0" smtClean="0">
                <a:solidFill>
                  <a:schemeClr val="accent3">
                    <a:lumMod val="50000"/>
                  </a:schemeClr>
                </a:solidFill>
              </a:rPr>
              <a:t>Cloud</a:t>
            </a:r>
            <a:endParaRPr kumimoji="1" lang="ja-JP" altLang="en-US" sz="1200" dirty="0">
              <a:solidFill>
                <a:schemeClr val="tx1"/>
              </a:solidFill>
            </a:endParaRPr>
          </a:p>
        </p:txBody>
      </p:sp>
      <p:sp>
        <p:nvSpPr>
          <p:cNvPr id="56" name="右矢印 55"/>
          <p:cNvSpPr/>
          <p:nvPr/>
        </p:nvSpPr>
        <p:spPr>
          <a:xfrm>
            <a:off x="5100070" y="3385601"/>
            <a:ext cx="2208234" cy="3069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a:off x="5076056" y="3870734"/>
            <a:ext cx="2232248" cy="30695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フローチャート : 内部記憶 54"/>
          <p:cNvSpPr/>
          <p:nvPr/>
        </p:nvSpPr>
        <p:spPr>
          <a:xfrm>
            <a:off x="5204350" y="3391984"/>
            <a:ext cx="1053404" cy="713698"/>
          </a:xfrm>
          <a:prstGeom prst="flowChartInternalStorage">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err="1" smtClean="0">
                <a:solidFill>
                  <a:schemeClr val="tx1"/>
                </a:solidFill>
              </a:rPr>
              <a:t>Regster</a:t>
            </a:r>
            <a:r>
              <a:rPr kumimoji="1" lang="en-US" altLang="ja-JP" sz="1200" dirty="0" smtClean="0">
                <a:solidFill>
                  <a:schemeClr val="tx1"/>
                </a:solidFill>
              </a:rPr>
              <a:t> Tool</a:t>
            </a:r>
          </a:p>
          <a:p>
            <a:pPr algn="ctr"/>
            <a:r>
              <a:rPr kumimoji="1" lang="ja-JP" altLang="en-US" sz="1200" dirty="0" smtClean="0">
                <a:solidFill>
                  <a:schemeClr val="tx1"/>
                </a:solidFill>
              </a:rPr>
              <a:t>（</a:t>
            </a:r>
            <a:r>
              <a:rPr kumimoji="1" lang="en-US" altLang="ja-JP" sz="1200" dirty="0" smtClean="0">
                <a:solidFill>
                  <a:schemeClr val="tx1"/>
                </a:solidFill>
              </a:rPr>
              <a:t>SC</a:t>
            </a:r>
            <a:r>
              <a:rPr kumimoji="1" lang="ja-JP" altLang="en-US" sz="1200" dirty="0" err="1" smtClean="0">
                <a:solidFill>
                  <a:schemeClr val="tx1"/>
                </a:solidFill>
              </a:rPr>
              <a:t>ｆ</a:t>
            </a:r>
            <a:r>
              <a:rPr kumimoji="1" lang="en-US" altLang="ja-JP" sz="1200" dirty="0" smtClean="0">
                <a:solidFill>
                  <a:schemeClr val="tx1"/>
                </a:solidFill>
              </a:rPr>
              <a:t>W)</a:t>
            </a:r>
            <a:r>
              <a:rPr kumimoji="1" lang="ja-JP" altLang="en-US" sz="1200" dirty="0" smtClean="0">
                <a:solidFill>
                  <a:schemeClr val="tx1"/>
                </a:solidFill>
              </a:rPr>
              <a:t>）</a:t>
            </a:r>
            <a:endParaRPr kumimoji="1" lang="ja-JP" altLang="en-US" sz="1200" dirty="0">
              <a:solidFill>
                <a:schemeClr val="tx1"/>
              </a:solidFill>
            </a:endParaRPr>
          </a:p>
        </p:txBody>
      </p:sp>
      <p:sp>
        <p:nvSpPr>
          <p:cNvPr id="51" name="テキスト ボックス 50"/>
          <p:cNvSpPr txBox="1"/>
          <p:nvPr/>
        </p:nvSpPr>
        <p:spPr>
          <a:xfrm>
            <a:off x="6554498" y="2884705"/>
            <a:ext cx="369332" cy="1661825"/>
          </a:xfrm>
          <a:prstGeom prst="rect">
            <a:avLst/>
          </a:prstGeom>
          <a:solidFill>
            <a:schemeClr val="accent6">
              <a:lumMod val="40000"/>
              <a:lumOff val="60000"/>
            </a:schemeClr>
          </a:solidFill>
          <a:ln>
            <a:solidFill>
              <a:schemeClr val="tx1"/>
            </a:solidFill>
          </a:ln>
        </p:spPr>
        <p:txBody>
          <a:bodyPr vert="eaVert" wrap="square" rtlCol="0">
            <a:spAutoFit/>
          </a:bodyPr>
          <a:lstStyle/>
          <a:p>
            <a:r>
              <a:rPr kumimoji="1" lang="en-US" altLang="ja-JP" sz="1200" dirty="0" smtClean="0"/>
              <a:t>Metadata Covert </a:t>
            </a:r>
            <a:r>
              <a:rPr kumimoji="1" lang="en-US" altLang="ja-JP" sz="1200" dirty="0" err="1" smtClean="0"/>
              <a:t>fileter</a:t>
            </a:r>
            <a:endParaRPr kumimoji="1" lang="ja-JP" altLang="en-US" sz="1200" dirty="0"/>
          </a:p>
        </p:txBody>
      </p:sp>
      <p:sp>
        <p:nvSpPr>
          <p:cNvPr id="66" name="テキスト ボックス 65"/>
          <p:cNvSpPr txBox="1"/>
          <p:nvPr/>
        </p:nvSpPr>
        <p:spPr>
          <a:xfrm>
            <a:off x="2519772" y="4164871"/>
            <a:ext cx="828092" cy="400110"/>
          </a:xfrm>
          <a:prstGeom prst="rect">
            <a:avLst/>
          </a:prstGeom>
          <a:noFill/>
        </p:spPr>
        <p:txBody>
          <a:bodyPr wrap="square" rtlCol="0">
            <a:spAutoFit/>
          </a:bodyPr>
          <a:lstStyle/>
          <a:p>
            <a:r>
              <a:rPr kumimoji="1" lang="ja-JP" altLang="en-US" sz="2000" dirty="0" smtClean="0">
                <a:latin typeface="HG創英角ｺﾞｼｯｸUB" panose="020B0909000000000000" pitchFamily="49" charset="-128"/>
                <a:ea typeface="HG創英角ｺﾞｼｯｸUB" panose="020B0909000000000000" pitchFamily="49" charset="-128"/>
              </a:rPr>
              <a:t>①</a:t>
            </a:r>
            <a:endParaRPr kumimoji="1" lang="ja-JP" altLang="en-US" sz="2000" dirty="0">
              <a:latin typeface="HG創英角ｺﾞｼｯｸUB" panose="020B0909000000000000" pitchFamily="49" charset="-128"/>
              <a:ea typeface="HG創英角ｺﾞｼｯｸUB" panose="020B0909000000000000" pitchFamily="49" charset="-128"/>
            </a:endParaRPr>
          </a:p>
        </p:txBody>
      </p:sp>
      <p:sp>
        <p:nvSpPr>
          <p:cNvPr id="67" name="テキスト ボックス 66"/>
          <p:cNvSpPr txBox="1"/>
          <p:nvPr/>
        </p:nvSpPr>
        <p:spPr>
          <a:xfrm>
            <a:off x="4319972" y="4321705"/>
            <a:ext cx="828092" cy="400110"/>
          </a:xfrm>
          <a:prstGeom prst="rect">
            <a:avLst/>
          </a:prstGeom>
          <a:noFill/>
        </p:spPr>
        <p:txBody>
          <a:bodyPr wrap="square" rtlCol="0">
            <a:spAutoFit/>
          </a:bodyPr>
          <a:lstStyle/>
          <a:p>
            <a:r>
              <a:rPr lang="ja-JP" altLang="en-US" sz="2000" dirty="0">
                <a:latin typeface="HG創英角ｺﾞｼｯｸUB" panose="020B0909000000000000" pitchFamily="49" charset="-128"/>
                <a:ea typeface="HG創英角ｺﾞｼｯｸUB" panose="020B0909000000000000" pitchFamily="49" charset="-128"/>
              </a:rPr>
              <a:t>②</a:t>
            </a:r>
            <a:endParaRPr kumimoji="1" lang="ja-JP" altLang="en-US" sz="2000" dirty="0">
              <a:latin typeface="HG創英角ｺﾞｼｯｸUB" panose="020B0909000000000000" pitchFamily="49" charset="-128"/>
              <a:ea typeface="HG創英角ｺﾞｼｯｸUB" panose="020B0909000000000000" pitchFamily="49" charset="-128"/>
            </a:endParaRPr>
          </a:p>
        </p:txBody>
      </p:sp>
      <p:sp>
        <p:nvSpPr>
          <p:cNvPr id="68" name="テキスト ボックス 67"/>
          <p:cNvSpPr txBox="1"/>
          <p:nvPr/>
        </p:nvSpPr>
        <p:spPr>
          <a:xfrm>
            <a:off x="5580112" y="4137619"/>
            <a:ext cx="576064" cy="400110"/>
          </a:xfrm>
          <a:prstGeom prst="rect">
            <a:avLst/>
          </a:prstGeom>
          <a:noFill/>
        </p:spPr>
        <p:txBody>
          <a:bodyPr wrap="square" rtlCol="0">
            <a:spAutoFit/>
          </a:bodyPr>
          <a:lstStyle/>
          <a:p>
            <a:r>
              <a:rPr lang="ja-JP" altLang="en-US" sz="2000" dirty="0" smtClean="0">
                <a:latin typeface="HG創英角ｺﾞｼｯｸUB" panose="020B0909000000000000" pitchFamily="49" charset="-128"/>
                <a:ea typeface="HG創英角ｺﾞｼｯｸUB" panose="020B0909000000000000" pitchFamily="49" charset="-128"/>
              </a:rPr>
              <a:t>③</a:t>
            </a:r>
            <a:endParaRPr kumimoji="1" lang="ja-JP" altLang="en-US" sz="2000" dirty="0">
              <a:latin typeface="HG創英角ｺﾞｼｯｸUB" panose="020B0909000000000000" pitchFamily="49" charset="-128"/>
              <a:ea typeface="HG創英角ｺﾞｼｯｸUB" panose="020B0909000000000000" pitchFamily="49" charset="-128"/>
            </a:endParaRPr>
          </a:p>
        </p:txBody>
      </p:sp>
      <p:sp>
        <p:nvSpPr>
          <p:cNvPr id="69" name="テキスト ボックス 68"/>
          <p:cNvSpPr txBox="1"/>
          <p:nvPr/>
        </p:nvSpPr>
        <p:spPr>
          <a:xfrm>
            <a:off x="6516216" y="4537729"/>
            <a:ext cx="576064" cy="400110"/>
          </a:xfrm>
          <a:prstGeom prst="rect">
            <a:avLst/>
          </a:prstGeom>
          <a:noFill/>
        </p:spPr>
        <p:txBody>
          <a:bodyPr wrap="square" rtlCol="0">
            <a:spAutoFit/>
          </a:bodyPr>
          <a:lstStyle/>
          <a:p>
            <a:r>
              <a:rPr lang="ja-JP" altLang="en-US" sz="2000" dirty="0" smtClean="0">
                <a:latin typeface="HG創英角ｺﾞｼｯｸUB" panose="020B0909000000000000" pitchFamily="49" charset="-128"/>
                <a:ea typeface="HG創英角ｺﾞｼｯｸUB" panose="020B0909000000000000" pitchFamily="49" charset="-128"/>
              </a:rPr>
              <a:t>④</a:t>
            </a:r>
            <a:endParaRPr kumimoji="1" lang="ja-JP" altLang="en-US" sz="2000" dirty="0">
              <a:latin typeface="HG創英角ｺﾞｼｯｸUB" panose="020B0909000000000000" pitchFamily="49" charset="-128"/>
              <a:ea typeface="HG創英角ｺﾞｼｯｸUB" panose="020B0909000000000000" pitchFamily="49" charset="-128"/>
            </a:endParaRPr>
          </a:p>
        </p:txBody>
      </p:sp>
      <p:sp>
        <p:nvSpPr>
          <p:cNvPr id="70" name="テキスト ボックス 69"/>
          <p:cNvSpPr txBox="1"/>
          <p:nvPr/>
        </p:nvSpPr>
        <p:spPr>
          <a:xfrm>
            <a:off x="7308304" y="4465721"/>
            <a:ext cx="576064" cy="400110"/>
          </a:xfrm>
          <a:prstGeom prst="rect">
            <a:avLst/>
          </a:prstGeom>
          <a:noFill/>
        </p:spPr>
        <p:txBody>
          <a:bodyPr wrap="square" rtlCol="0">
            <a:spAutoFit/>
          </a:bodyPr>
          <a:lstStyle/>
          <a:p>
            <a:r>
              <a:rPr lang="ja-JP" altLang="en-US" sz="2000" dirty="0">
                <a:latin typeface="HG創英角ｺﾞｼｯｸUB" panose="020B0909000000000000" pitchFamily="49" charset="-128"/>
                <a:ea typeface="HG創英角ｺﾞｼｯｸUB" panose="020B0909000000000000" pitchFamily="49" charset="-128"/>
              </a:rPr>
              <a:t>⑤</a:t>
            </a:r>
            <a:endParaRPr kumimoji="1" lang="ja-JP" altLang="en-US" sz="2000" dirty="0">
              <a:latin typeface="HG創英角ｺﾞｼｯｸUB" panose="020B0909000000000000" pitchFamily="49" charset="-128"/>
              <a:ea typeface="HG創英角ｺﾞｼｯｸUB" panose="020B0909000000000000" pitchFamily="49" charset="-128"/>
            </a:endParaRPr>
          </a:p>
        </p:txBody>
      </p:sp>
      <p:sp>
        <p:nvSpPr>
          <p:cNvPr id="72" name="テキスト ボックス 71"/>
          <p:cNvSpPr txBox="1"/>
          <p:nvPr/>
        </p:nvSpPr>
        <p:spPr>
          <a:xfrm>
            <a:off x="179512" y="1585401"/>
            <a:ext cx="4969263" cy="307777"/>
          </a:xfrm>
          <a:prstGeom prst="rect">
            <a:avLst/>
          </a:prstGeom>
          <a:solidFill>
            <a:schemeClr val="tx2">
              <a:lumMod val="60000"/>
              <a:lumOff val="40000"/>
            </a:schemeClr>
          </a:solidFill>
        </p:spPr>
        <p:txBody>
          <a:bodyPr wrap="square" rtlCol="0">
            <a:spAutoFit/>
          </a:bodyPr>
          <a:lstStyle/>
          <a:p>
            <a:r>
              <a:rPr lang="en-US" altLang="ja-JP" sz="1400" b="1" dirty="0" err="1" smtClean="0">
                <a:solidFill>
                  <a:schemeClr val="bg1"/>
                </a:solidFill>
              </a:rPr>
              <a:t>Mxtract</a:t>
            </a:r>
            <a:r>
              <a:rPr lang="en-US" altLang="ja-JP" sz="1400" b="1" dirty="0" smtClean="0">
                <a:solidFill>
                  <a:schemeClr val="bg1"/>
                </a:solidFill>
              </a:rPr>
              <a:t> the metadata and full-text file from Old Server</a:t>
            </a:r>
            <a:endParaRPr kumimoji="1" lang="ja-JP" altLang="en-US" sz="1400" b="1" dirty="0">
              <a:solidFill>
                <a:schemeClr val="bg1"/>
              </a:solidFill>
            </a:endParaRPr>
          </a:p>
        </p:txBody>
      </p:sp>
      <p:sp>
        <p:nvSpPr>
          <p:cNvPr id="73" name="テキスト ボックス 72"/>
          <p:cNvSpPr txBox="1"/>
          <p:nvPr/>
        </p:nvSpPr>
        <p:spPr>
          <a:xfrm>
            <a:off x="5132414" y="1576109"/>
            <a:ext cx="2250680" cy="307777"/>
          </a:xfrm>
          <a:prstGeom prst="rect">
            <a:avLst/>
          </a:prstGeom>
          <a:solidFill>
            <a:srgbClr val="FFFF00"/>
          </a:solidFill>
        </p:spPr>
        <p:txBody>
          <a:bodyPr wrap="square" rtlCol="0">
            <a:spAutoFit/>
          </a:bodyPr>
          <a:lstStyle/>
          <a:p>
            <a:r>
              <a:rPr lang="en-US" altLang="ja-JP" sz="1400" b="1" dirty="0" smtClean="0"/>
              <a:t>Data</a:t>
            </a:r>
            <a:r>
              <a:rPr lang="ja-JP" altLang="en-US" sz="1400" b="1" dirty="0"/>
              <a:t> </a:t>
            </a:r>
            <a:r>
              <a:rPr lang="en-US" altLang="ja-JP" sz="1400" b="1" dirty="0" smtClean="0"/>
              <a:t>convert</a:t>
            </a:r>
          </a:p>
        </p:txBody>
      </p:sp>
      <p:sp>
        <p:nvSpPr>
          <p:cNvPr id="74" name="テキスト ボックス 73"/>
          <p:cNvSpPr txBox="1"/>
          <p:nvPr/>
        </p:nvSpPr>
        <p:spPr>
          <a:xfrm>
            <a:off x="7380312" y="1576109"/>
            <a:ext cx="1590438" cy="307777"/>
          </a:xfrm>
          <a:prstGeom prst="rect">
            <a:avLst/>
          </a:prstGeom>
          <a:solidFill>
            <a:srgbClr val="FF0000"/>
          </a:solidFill>
        </p:spPr>
        <p:txBody>
          <a:bodyPr wrap="square" rtlCol="0">
            <a:spAutoFit/>
          </a:bodyPr>
          <a:lstStyle/>
          <a:p>
            <a:r>
              <a:rPr lang="en-US" altLang="ja-JP" sz="1400" b="1" dirty="0" smtClean="0">
                <a:solidFill>
                  <a:schemeClr val="bg1"/>
                </a:solidFill>
              </a:rPr>
              <a:t>Register</a:t>
            </a:r>
            <a:endParaRPr kumimoji="1" lang="ja-JP" altLang="en-US" sz="1400" b="1" dirty="0">
              <a:solidFill>
                <a:schemeClr val="bg1"/>
              </a:solidFill>
            </a:endParaRPr>
          </a:p>
        </p:txBody>
      </p:sp>
      <p:graphicFrame>
        <p:nvGraphicFramePr>
          <p:cNvPr id="3" name="表 2"/>
          <p:cNvGraphicFramePr>
            <a:graphicFrameLocks noGrp="1"/>
          </p:cNvGraphicFramePr>
          <p:nvPr>
            <p:extLst>
              <p:ext uri="{D42A27DB-BD31-4B8C-83A1-F6EECF244321}">
                <p14:modId xmlns:p14="http://schemas.microsoft.com/office/powerpoint/2010/main" val="1144053541"/>
              </p:ext>
            </p:extLst>
          </p:nvPr>
        </p:nvGraphicFramePr>
        <p:xfrm>
          <a:off x="323529" y="5630375"/>
          <a:ext cx="8496944" cy="1005840"/>
        </p:xfrm>
        <a:graphic>
          <a:graphicData uri="http://schemas.openxmlformats.org/drawingml/2006/table">
            <a:tbl>
              <a:tblPr firstRow="1" bandRow="1">
                <a:tableStyleId>{7DF18680-E054-41AD-8BC1-D1AEF772440D}</a:tableStyleId>
              </a:tblPr>
              <a:tblGrid>
                <a:gridCol w="1192553"/>
                <a:gridCol w="1543750"/>
                <a:gridCol w="1512168"/>
                <a:gridCol w="1440160"/>
                <a:gridCol w="1466690"/>
                <a:gridCol w="1341623"/>
              </a:tblGrid>
              <a:tr h="894969">
                <a:tc>
                  <a:txBody>
                    <a:bodyPr/>
                    <a:lstStyle/>
                    <a:p>
                      <a:r>
                        <a:rPr kumimoji="1" lang="ja-JP" altLang="en-US" dirty="0" smtClean="0"/>
                        <a:t>手順</a:t>
                      </a:r>
                      <a:endParaRPr kumimoji="1" lang="ja-JP" altLang="en-US" dirty="0"/>
                    </a:p>
                  </a:txBody>
                  <a:tcPr/>
                </a:tc>
                <a:tc>
                  <a:txBody>
                    <a:bodyPr/>
                    <a:lstStyle/>
                    <a:p>
                      <a:r>
                        <a:rPr kumimoji="1" lang="ja-JP" altLang="en-US" sz="1200" dirty="0" smtClean="0">
                          <a:latin typeface="HG丸ｺﾞｼｯｸM-PRO" panose="020F0600000000000000" pitchFamily="50" charset="-128"/>
                          <a:ea typeface="HG丸ｺﾞｼｯｸM-PRO" panose="020F0600000000000000" pitchFamily="50" charset="-128"/>
                        </a:rPr>
                        <a:t>①</a:t>
                      </a:r>
                      <a:r>
                        <a:rPr kumimoji="1" lang="en-US" altLang="ja-JP" sz="1200" dirty="0" smtClean="0">
                          <a:latin typeface="HG丸ｺﾞｼｯｸM-PRO" panose="020F0600000000000000" pitchFamily="50" charset="-128"/>
                          <a:ea typeface="HG丸ｺﾞｼｯｸM-PRO" panose="020F0600000000000000" pitchFamily="50" charset="-128"/>
                        </a:rPr>
                        <a:t>Installing</a:t>
                      </a:r>
                      <a:r>
                        <a:rPr kumimoji="1" lang="en-US" altLang="ja-JP" sz="1200" baseline="0" dirty="0" smtClean="0">
                          <a:latin typeface="HG丸ｺﾞｼｯｸM-PRO" panose="020F0600000000000000" pitchFamily="50" charset="-128"/>
                          <a:ea typeface="HG丸ｺﾞｼｯｸM-PRO" panose="020F0600000000000000" pitchFamily="50" charset="-128"/>
                        </a:rPr>
                        <a:t> a d</a:t>
                      </a:r>
                      <a:r>
                        <a:rPr kumimoji="1" lang="en-US" altLang="ja-JP" sz="1200" dirty="0" smtClean="0">
                          <a:latin typeface="HG丸ｺﾞｼｯｸM-PRO" panose="020F0600000000000000" pitchFamily="50" charset="-128"/>
                          <a:ea typeface="HG丸ｺﾞｼｯｸM-PRO" panose="020F0600000000000000" pitchFamily="50" charset="-128"/>
                        </a:rPr>
                        <a:t>ata extraction tool</a:t>
                      </a:r>
                      <a:endParaRPr kumimoji="1" lang="ja-JP" altLang="en-US" sz="1200" dirty="0" smtClean="0">
                        <a:latin typeface="HG丸ｺﾞｼｯｸM-PRO" panose="020F0600000000000000" pitchFamily="50" charset="-128"/>
                        <a:ea typeface="HG丸ｺﾞｼｯｸM-PRO" panose="020F0600000000000000" pitchFamily="50" charset="-128"/>
                      </a:endParaRPr>
                    </a:p>
                    <a:p>
                      <a:endParaRPr kumimoji="1" lang="ja-JP" altLang="en-US" sz="1200" dirty="0"/>
                    </a:p>
                  </a:txBody>
                  <a:tcPr/>
                </a:tc>
                <a:tc>
                  <a:txBody>
                    <a:bodyPr/>
                    <a:lstStyle/>
                    <a:p>
                      <a:r>
                        <a:rPr lang="ja-JP" altLang="en-US" sz="1200" dirty="0" smtClean="0">
                          <a:latin typeface="HG丸ｺﾞｼｯｸM-PRO" panose="020F0600000000000000" pitchFamily="50" charset="-128"/>
                          <a:ea typeface="HG丸ｺﾞｼｯｸM-PRO" panose="020F0600000000000000" pitchFamily="50" charset="-128"/>
                        </a:rPr>
                        <a:t>② </a:t>
                      </a:r>
                      <a:r>
                        <a:rPr lang="en-US" altLang="ja-JP" sz="1200" dirty="0" smtClean="0">
                          <a:latin typeface="HG丸ｺﾞｼｯｸM-PRO" panose="020F0600000000000000" pitchFamily="50" charset="-128"/>
                          <a:ea typeface="HG丸ｺﾞｼｯｸM-PRO" panose="020F0600000000000000" pitchFamily="50" charset="-128"/>
                        </a:rPr>
                        <a:t>extracting the data</a:t>
                      </a:r>
                      <a:r>
                        <a:rPr lang="en-US" altLang="ja-JP" sz="1200" baseline="0" dirty="0" smtClean="0">
                          <a:latin typeface="HG丸ｺﾞｼｯｸM-PRO" panose="020F0600000000000000" pitchFamily="50" charset="-128"/>
                          <a:ea typeface="HG丸ｺﾞｼｯｸM-PRO" panose="020F0600000000000000" pitchFamily="50" charset="-128"/>
                        </a:rPr>
                        <a:t> from CURATOR server</a:t>
                      </a:r>
                      <a:endParaRPr kumimoji="1" lang="ja-JP" altLang="en-US" sz="1200" dirty="0" smtClean="0">
                        <a:latin typeface="HG丸ｺﾞｼｯｸM-PRO" panose="020F0600000000000000" pitchFamily="50" charset="-128"/>
                        <a:ea typeface="HG丸ｺﾞｼｯｸM-PRO" panose="020F0600000000000000" pitchFamily="50" charset="-128"/>
                      </a:endParaRPr>
                    </a:p>
                    <a:p>
                      <a:endParaRPr kumimoji="1" lang="ja-JP" altLang="en-US" sz="1200" dirty="0"/>
                    </a:p>
                  </a:txBody>
                  <a:tcPr/>
                </a:tc>
                <a:tc>
                  <a:txBody>
                    <a:bodyPr/>
                    <a:lstStyle/>
                    <a:p>
                      <a:r>
                        <a:rPr lang="ja-JP" altLang="en-US" sz="1200" dirty="0" smtClean="0">
                          <a:latin typeface="HG丸ｺﾞｼｯｸM-PRO" panose="020F0600000000000000" pitchFamily="50" charset="-128"/>
                          <a:ea typeface="HG丸ｺﾞｼｯｸM-PRO" panose="020F0600000000000000" pitchFamily="50" charset="-128"/>
                        </a:rPr>
                        <a:t>③</a:t>
                      </a:r>
                      <a:r>
                        <a:rPr lang="en-US" altLang="ja-JP" sz="1200" dirty="0" smtClean="0">
                          <a:latin typeface="HG丸ｺﾞｼｯｸM-PRO" panose="020F0600000000000000" pitchFamily="50" charset="-128"/>
                          <a:ea typeface="HG丸ｺﾞｼｯｸM-PRO" panose="020F0600000000000000" pitchFamily="50" charset="-128"/>
                        </a:rPr>
                        <a:t>Installing  a register</a:t>
                      </a:r>
                      <a:r>
                        <a:rPr lang="en-US" altLang="ja-JP" sz="1200" baseline="0" dirty="0" smtClean="0">
                          <a:latin typeface="HG丸ｺﾞｼｯｸM-PRO" panose="020F0600000000000000" pitchFamily="50" charset="-128"/>
                          <a:ea typeface="HG丸ｺﾞｼｯｸM-PRO" panose="020F0600000000000000" pitchFamily="50" charset="-128"/>
                        </a:rPr>
                        <a:t> tool</a:t>
                      </a:r>
                      <a:endParaRPr kumimoji="1" lang="ja-JP" altLang="en-US" sz="1200" dirty="0" smtClean="0">
                        <a:latin typeface="HG丸ｺﾞｼｯｸM-PRO" panose="020F0600000000000000" pitchFamily="50" charset="-128"/>
                        <a:ea typeface="HG丸ｺﾞｼｯｸM-PRO" panose="020F0600000000000000" pitchFamily="50" charset="-128"/>
                      </a:endParaRPr>
                    </a:p>
                    <a:p>
                      <a:endParaRPr kumimoji="1" lang="ja-JP" altLang="en-US" sz="1200" dirty="0"/>
                    </a:p>
                  </a:txBody>
                  <a:tcPr/>
                </a:tc>
                <a:tc>
                  <a:txBody>
                    <a:bodyPr/>
                    <a:lstStyle/>
                    <a:p>
                      <a:r>
                        <a:rPr lang="ja-JP" altLang="en-US" sz="1000" dirty="0" smtClean="0">
                          <a:latin typeface="HG丸ｺﾞｼｯｸM-PRO" panose="020F0600000000000000" pitchFamily="50" charset="-128"/>
                          <a:ea typeface="HG丸ｺﾞｼｯｸM-PRO" panose="020F0600000000000000" pitchFamily="50" charset="-128"/>
                        </a:rPr>
                        <a:t>④</a:t>
                      </a:r>
                      <a:r>
                        <a:rPr lang="ja-JP" altLang="en-US" sz="1000" baseline="0" dirty="0" smtClean="0">
                          <a:latin typeface="HG丸ｺﾞｼｯｸM-PRO" panose="020F0600000000000000" pitchFamily="50" charset="-128"/>
                          <a:ea typeface="HG丸ｺﾞｼｯｸM-PRO" panose="020F0600000000000000" pitchFamily="50" charset="-128"/>
                        </a:rPr>
                        <a:t> </a:t>
                      </a:r>
                      <a:r>
                        <a:rPr lang="en-US" altLang="ja-JP" sz="1000" baseline="0" dirty="0" smtClean="0">
                          <a:latin typeface="HG丸ｺﾞｼｯｸM-PRO" panose="020F0600000000000000" pitchFamily="50" charset="-128"/>
                          <a:ea typeface="HG丸ｺﾞｼｯｸM-PRO" panose="020F0600000000000000" pitchFamily="50" charset="-128"/>
                        </a:rPr>
                        <a:t>making a  metadata convert filter</a:t>
                      </a:r>
                      <a:endParaRPr kumimoji="1" lang="ja-JP" altLang="en-US" sz="1000" dirty="0" smtClean="0">
                        <a:latin typeface="HG丸ｺﾞｼｯｸM-PRO" panose="020F0600000000000000" pitchFamily="50" charset="-128"/>
                        <a:ea typeface="HG丸ｺﾞｼｯｸM-PRO" panose="020F0600000000000000" pitchFamily="50" charset="-128"/>
                      </a:endParaRPr>
                    </a:p>
                    <a:p>
                      <a:endParaRPr kumimoji="1" lang="ja-JP" altLang="en-US" sz="1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latin typeface="HG丸ｺﾞｼｯｸM-PRO" panose="020F0600000000000000" pitchFamily="50" charset="-128"/>
                          <a:ea typeface="HG丸ｺﾞｼｯｸM-PRO" panose="020F0600000000000000" pitchFamily="50" charset="-128"/>
                        </a:rPr>
                        <a:t>⑤ </a:t>
                      </a:r>
                      <a:r>
                        <a:rPr lang="en-US" altLang="ja-JP" sz="1200" dirty="0" smtClean="0">
                          <a:latin typeface="HG丸ｺﾞｼｯｸM-PRO" panose="020F0600000000000000" pitchFamily="50" charset="-128"/>
                          <a:ea typeface="HG丸ｺﾞｼｯｸM-PRO" panose="020F0600000000000000" pitchFamily="50" charset="-128"/>
                        </a:rPr>
                        <a:t>register</a:t>
                      </a:r>
                      <a:endParaRPr kumimoji="1" lang="ja-JP" altLang="en-US" sz="1200" dirty="0"/>
                    </a:p>
                  </a:txBody>
                  <a:tcPr/>
                </a:tc>
              </a:tr>
            </a:tbl>
          </a:graphicData>
        </a:graphic>
      </p:graphicFrame>
      <p:sp>
        <p:nvSpPr>
          <p:cNvPr id="2" name="タイトル 1"/>
          <p:cNvSpPr>
            <a:spLocks noGrp="1"/>
          </p:cNvSpPr>
          <p:nvPr>
            <p:ph type="title"/>
          </p:nvPr>
        </p:nvSpPr>
        <p:spPr>
          <a:xfrm>
            <a:off x="378570" y="116632"/>
            <a:ext cx="8229600" cy="1143000"/>
          </a:xfrm>
        </p:spPr>
        <p:txBody>
          <a:bodyPr/>
          <a:lstStyle/>
          <a:p>
            <a:pPr algn="l"/>
            <a:r>
              <a:rPr lang="en-US" altLang="ja-JP" dirty="0" smtClean="0"/>
              <a:t>Work</a:t>
            </a:r>
            <a:r>
              <a:rPr lang="en-US" altLang="ja-JP" dirty="0" smtClean="0"/>
              <a:t> Flow</a:t>
            </a:r>
            <a:endParaRPr kumimoji="1" lang="ja-JP" altLang="en-US" dirty="0"/>
          </a:p>
        </p:txBody>
      </p:sp>
    </p:spTree>
    <p:extLst>
      <p:ext uri="{BB962C8B-B14F-4D97-AF65-F5344CB8AC3E}">
        <p14:creationId xmlns:p14="http://schemas.microsoft.com/office/powerpoint/2010/main" val="1185019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611560" y="3322264"/>
            <a:ext cx="8208912" cy="262701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107504" y="274638"/>
            <a:ext cx="8579296" cy="778098"/>
          </a:xfrm>
        </p:spPr>
        <p:txBody>
          <a:bodyPr>
            <a:noAutofit/>
          </a:bodyPr>
          <a:lstStyle/>
          <a:p>
            <a:r>
              <a:rPr lang="en-US" altLang="ja-JP" sz="2800" dirty="0" smtClean="0"/>
              <a:t>2) Experiment </a:t>
            </a:r>
            <a:r>
              <a:rPr lang="en-US" altLang="ja-JP" sz="2800" dirty="0"/>
              <a:t>Project to register DOIs for Research </a:t>
            </a:r>
            <a:r>
              <a:rPr lang="en-US" altLang="ja-JP" sz="2800" dirty="0" smtClean="0"/>
              <a:t>Data</a:t>
            </a:r>
            <a:endParaRPr kumimoji="1" lang="ja-JP" altLang="en-US" sz="2800" dirty="0"/>
          </a:p>
        </p:txBody>
      </p:sp>
      <p:pic>
        <p:nvPicPr>
          <p:cNvPr id="4" name="Picture 4" descr="\\Zk00045A\共有データ\500_【JaLC(原課）】\550_【普及】\ロゴ\【一式】納品物\png\Layout 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72200" y="3444219"/>
            <a:ext cx="2088232" cy="59116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755576" y="3579981"/>
            <a:ext cx="8064896" cy="2585323"/>
          </a:xfrm>
          <a:prstGeom prst="rect">
            <a:avLst/>
          </a:prstGeom>
          <a:noFill/>
        </p:spPr>
        <p:txBody>
          <a:bodyPr wrap="square" rtlCol="0">
            <a:spAutoFit/>
          </a:bodyPr>
          <a:lstStyle/>
          <a:p>
            <a:r>
              <a:rPr kumimoji="0" lang="en-US" altLang="ja-JP" dirty="0">
                <a:sym typeface="Lucida Grande" charset="0"/>
              </a:rPr>
              <a:t>Founded in March 2012</a:t>
            </a:r>
          </a:p>
          <a:p>
            <a:r>
              <a:rPr kumimoji="0" lang="en-US" altLang="ja-JP" dirty="0">
                <a:sym typeface="Lucida Grande" charset="0"/>
              </a:rPr>
              <a:t>Aimed to register DOIs for academic contents produced</a:t>
            </a:r>
            <a:br>
              <a:rPr kumimoji="0" lang="en-US" altLang="ja-JP" dirty="0">
                <a:sym typeface="Lucida Grande" charset="0"/>
              </a:rPr>
            </a:br>
            <a:r>
              <a:rPr kumimoji="0" lang="en-US" altLang="ja-JP" dirty="0">
                <a:sym typeface="Lucida Grande" charset="0"/>
              </a:rPr>
              <a:t>in Japan or in Japanese, to circulate information in Japan and overseas.</a:t>
            </a:r>
          </a:p>
          <a:p>
            <a:r>
              <a:rPr kumimoji="0" lang="en-US" altLang="ja-JP" dirty="0">
                <a:sym typeface="Lucida Grande" charset="0"/>
              </a:rPr>
              <a:t>Controlled by four national organizations:</a:t>
            </a:r>
          </a:p>
          <a:p>
            <a:pPr lvl="1">
              <a:buFont typeface="Wingdings" panose="05000000000000000000" pitchFamily="2" charset="2"/>
              <a:buChar char="Ø"/>
            </a:pPr>
            <a:r>
              <a:rPr kumimoji="0" lang="en-US" altLang="ja-JP" dirty="0">
                <a:sym typeface="Lucida Grande" charset="0"/>
              </a:rPr>
              <a:t>Japan Science and Technology Agency (JST) </a:t>
            </a:r>
          </a:p>
          <a:p>
            <a:pPr lvl="1">
              <a:buFont typeface="Wingdings" panose="05000000000000000000" pitchFamily="2" charset="2"/>
              <a:buChar char="Ø"/>
            </a:pPr>
            <a:r>
              <a:rPr kumimoji="0" lang="en-US" altLang="ja-JP" dirty="0" smtClean="0">
                <a:sym typeface="Lucida Grande" charset="0"/>
              </a:rPr>
              <a:t>National </a:t>
            </a:r>
            <a:r>
              <a:rPr kumimoji="0" lang="en-US" altLang="ja-JP" dirty="0">
                <a:sym typeface="Lucida Grande" charset="0"/>
              </a:rPr>
              <a:t>Institute for Materials Science (NIMS)</a:t>
            </a:r>
          </a:p>
          <a:p>
            <a:pPr lvl="1">
              <a:buFont typeface="Wingdings" panose="05000000000000000000" pitchFamily="2" charset="2"/>
              <a:buChar char="Ø"/>
            </a:pPr>
            <a:r>
              <a:rPr kumimoji="0" lang="en-US" altLang="ja-JP" dirty="0">
                <a:sym typeface="Lucida Grande" charset="0"/>
              </a:rPr>
              <a:t>National Institute of Informatics (NII)</a:t>
            </a:r>
          </a:p>
          <a:p>
            <a:pPr marL="274320" lvl="1" indent="0">
              <a:buNone/>
            </a:pPr>
            <a:r>
              <a:rPr kumimoji="0" lang="en-US" altLang="ja-JP" dirty="0">
                <a:sym typeface="Lucida Grande" charset="0"/>
              </a:rPr>
              <a:t>   </a:t>
            </a:r>
            <a:r>
              <a:rPr kumimoji="0" lang="en-US" altLang="ja-JP" dirty="0" smtClean="0">
                <a:sym typeface="Lucida Grande" charset="0"/>
              </a:rPr>
              <a:t>National </a:t>
            </a:r>
            <a:r>
              <a:rPr kumimoji="0" lang="en-US" altLang="ja-JP" dirty="0">
                <a:sym typeface="Lucida Grande" charset="0"/>
              </a:rPr>
              <a:t>Diet Library (NDL)</a:t>
            </a:r>
          </a:p>
          <a:p>
            <a:endParaRPr kumimoji="1" lang="ja-JP" altLang="en-US" dirty="0"/>
          </a:p>
        </p:txBody>
      </p:sp>
      <p:sp>
        <p:nvSpPr>
          <p:cNvPr id="7" name="テキスト ボックス 6"/>
          <p:cNvSpPr txBox="1"/>
          <p:nvPr/>
        </p:nvSpPr>
        <p:spPr>
          <a:xfrm>
            <a:off x="611560" y="1502718"/>
            <a:ext cx="7992888" cy="954107"/>
          </a:xfrm>
          <a:prstGeom prst="rect">
            <a:avLst/>
          </a:prstGeom>
          <a:noFill/>
        </p:spPr>
        <p:txBody>
          <a:bodyPr wrap="square" rtlCol="0">
            <a:spAutoFit/>
          </a:bodyPr>
          <a:lstStyle/>
          <a:p>
            <a:r>
              <a:rPr lang="en-US" altLang="ja-JP" sz="2800" dirty="0" smtClean="0"/>
              <a:t>We </a:t>
            </a:r>
            <a:r>
              <a:rPr lang="en-US" altLang="ja-JP" sz="2800" dirty="0" err="1" smtClean="0"/>
              <a:t>particiipate</a:t>
            </a:r>
            <a:r>
              <a:rPr lang="en-US" altLang="ja-JP" sz="2800" dirty="0" smtClean="0"/>
              <a:t> in Experiment </a:t>
            </a:r>
            <a:r>
              <a:rPr lang="en-US" altLang="ja-JP" sz="2800" dirty="0"/>
              <a:t>Project to register DOIs for Research </a:t>
            </a:r>
            <a:r>
              <a:rPr lang="en-US" altLang="ja-JP" sz="2800" dirty="0" smtClean="0"/>
              <a:t>Data(2014-2015).</a:t>
            </a:r>
            <a:endParaRPr kumimoji="1" lang="ja-JP" altLang="en-US" sz="2800" dirty="0"/>
          </a:p>
        </p:txBody>
      </p:sp>
      <p:sp>
        <p:nvSpPr>
          <p:cNvPr id="8" name="テキスト ボックス 7"/>
          <p:cNvSpPr txBox="1"/>
          <p:nvPr/>
        </p:nvSpPr>
        <p:spPr>
          <a:xfrm>
            <a:off x="755576" y="2924944"/>
            <a:ext cx="3852428" cy="646331"/>
          </a:xfrm>
          <a:prstGeom prst="rect">
            <a:avLst/>
          </a:prstGeom>
          <a:solidFill>
            <a:schemeClr val="bg1"/>
          </a:solidFill>
        </p:spPr>
        <p:txBody>
          <a:bodyPr wrap="square" rtlCol="0">
            <a:spAutoFit/>
          </a:bodyPr>
          <a:lstStyle/>
          <a:p>
            <a:r>
              <a:rPr lang="en-US" altLang="ja-JP" sz="3600" dirty="0" smtClean="0"/>
              <a:t>Japan </a:t>
            </a:r>
            <a:r>
              <a:rPr lang="en-US" altLang="ja-JP" sz="3600" dirty="0"/>
              <a:t>Link </a:t>
            </a:r>
            <a:r>
              <a:rPr lang="en-US" altLang="ja-JP" sz="3600" dirty="0" smtClean="0"/>
              <a:t>Center</a:t>
            </a:r>
            <a:endParaRPr kumimoji="1" lang="ja-JP" altLang="en-US" dirty="0"/>
          </a:p>
        </p:txBody>
      </p:sp>
    </p:spTree>
    <p:extLst>
      <p:ext uri="{BB962C8B-B14F-4D97-AF65-F5344CB8AC3E}">
        <p14:creationId xmlns:p14="http://schemas.microsoft.com/office/powerpoint/2010/main" val="7825581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en-US" altLang="ja-JP" dirty="0" smtClean="0"/>
              <a:t>Register flow </a:t>
            </a:r>
            <a:endParaRPr kumimoji="1" lang="ja-JP" altLang="en-US" dirty="0"/>
          </a:p>
        </p:txBody>
      </p:sp>
      <p:grpSp>
        <p:nvGrpSpPr>
          <p:cNvPr id="4" name="グループ化 3"/>
          <p:cNvGrpSpPr/>
          <p:nvPr/>
        </p:nvGrpSpPr>
        <p:grpSpPr>
          <a:xfrm>
            <a:off x="755576" y="1537546"/>
            <a:ext cx="8316924" cy="4360287"/>
            <a:chOff x="755576" y="1537546"/>
            <a:chExt cx="8316924" cy="4360287"/>
          </a:xfrm>
        </p:grpSpPr>
        <p:sp>
          <p:nvSpPr>
            <p:cNvPr id="5" name="円柱 4"/>
            <p:cNvSpPr/>
            <p:nvPr/>
          </p:nvSpPr>
          <p:spPr>
            <a:xfrm>
              <a:off x="3825795" y="3084200"/>
              <a:ext cx="1008112" cy="720080"/>
            </a:xfrm>
            <a:prstGeom prst="ca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IR</a:t>
              </a:r>
              <a:endParaRPr kumimoji="1" lang="ja-JP" altLang="en-US" sz="1400" dirty="0"/>
            </a:p>
          </p:txBody>
        </p:sp>
        <p:grpSp>
          <p:nvGrpSpPr>
            <p:cNvPr id="6" name="グループ化 5"/>
            <p:cNvGrpSpPr/>
            <p:nvPr/>
          </p:nvGrpSpPr>
          <p:grpSpPr>
            <a:xfrm>
              <a:off x="6987774" y="2264098"/>
              <a:ext cx="432048" cy="864095"/>
              <a:chOff x="6516216" y="3789041"/>
              <a:chExt cx="432048" cy="864095"/>
            </a:xfrm>
          </p:grpSpPr>
          <p:sp>
            <p:nvSpPr>
              <p:cNvPr id="38" name="円/楕円 37"/>
              <p:cNvSpPr/>
              <p:nvPr/>
            </p:nvSpPr>
            <p:spPr>
              <a:xfrm>
                <a:off x="6556982" y="3789041"/>
                <a:ext cx="350516" cy="288032"/>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二等辺三角形 38"/>
              <p:cNvSpPr/>
              <p:nvPr/>
            </p:nvSpPr>
            <p:spPr>
              <a:xfrm>
                <a:off x="6516216" y="4077072"/>
                <a:ext cx="432048" cy="576064"/>
              </a:xfrm>
              <a:prstGeom prst="triangl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 name="テキスト ボックス 6"/>
            <p:cNvSpPr txBox="1"/>
            <p:nvPr/>
          </p:nvSpPr>
          <p:spPr>
            <a:xfrm>
              <a:off x="6535431" y="3131676"/>
              <a:ext cx="1391082" cy="369332"/>
            </a:xfrm>
            <a:prstGeom prst="rect">
              <a:avLst/>
            </a:prstGeom>
            <a:noFill/>
          </p:spPr>
          <p:txBody>
            <a:bodyPr wrap="square" rtlCol="0">
              <a:spAutoFit/>
            </a:bodyPr>
            <a:lstStyle/>
            <a:p>
              <a:r>
                <a:rPr lang="en-US" altLang="ja-JP" dirty="0" smtClean="0"/>
                <a:t>Researcher</a:t>
              </a:r>
              <a:endParaRPr kumimoji="1" lang="ja-JP" altLang="en-US" dirty="0"/>
            </a:p>
          </p:txBody>
        </p:sp>
        <p:cxnSp>
          <p:nvCxnSpPr>
            <p:cNvPr id="8" name="直線矢印コネクタ 7"/>
            <p:cNvCxnSpPr>
              <a:endCxn id="10" idx="3"/>
            </p:cNvCxnSpPr>
            <p:nvPr/>
          </p:nvCxnSpPr>
          <p:spPr>
            <a:xfrm flipH="1" flipV="1">
              <a:off x="5949733" y="2431685"/>
              <a:ext cx="1038042" cy="3582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6122596" y="1738553"/>
              <a:ext cx="825668" cy="646331"/>
            </a:xfrm>
            <a:prstGeom prst="rect">
              <a:avLst/>
            </a:prstGeom>
            <a:noFill/>
          </p:spPr>
          <p:txBody>
            <a:bodyPr wrap="square" rtlCol="0">
              <a:spAutoFit/>
            </a:bodyPr>
            <a:lstStyle/>
            <a:p>
              <a:r>
                <a:rPr lang="en-US" altLang="ja-JP" dirty="0" smtClean="0"/>
                <a:t>Text,</a:t>
              </a:r>
            </a:p>
            <a:p>
              <a:r>
                <a:rPr lang="en-US" altLang="ja-JP" dirty="0" smtClean="0"/>
                <a:t>Data</a:t>
              </a:r>
              <a:endParaRPr kumimoji="1" lang="ja-JP" altLang="en-US" dirty="0"/>
            </a:p>
          </p:txBody>
        </p:sp>
        <p:sp>
          <p:nvSpPr>
            <p:cNvPr id="10" name="テキスト ボックス 9"/>
            <p:cNvSpPr txBox="1"/>
            <p:nvPr/>
          </p:nvSpPr>
          <p:spPr>
            <a:xfrm>
              <a:off x="4914444" y="2247019"/>
              <a:ext cx="1035289" cy="369332"/>
            </a:xfrm>
            <a:prstGeom prst="rect">
              <a:avLst/>
            </a:prstGeom>
            <a:noFill/>
            <a:ln>
              <a:solidFill>
                <a:schemeClr val="tx1"/>
              </a:solidFill>
            </a:ln>
          </p:spPr>
          <p:txBody>
            <a:bodyPr wrap="square" rtlCol="0">
              <a:spAutoFit/>
            </a:bodyPr>
            <a:lstStyle/>
            <a:p>
              <a:r>
                <a:rPr lang="en-US" altLang="ja-JP" dirty="0" smtClean="0"/>
                <a:t>Library</a:t>
              </a:r>
            </a:p>
          </p:txBody>
        </p:sp>
        <p:cxnSp>
          <p:nvCxnSpPr>
            <p:cNvPr id="11" name="直線矢印コネクタ 10"/>
            <p:cNvCxnSpPr/>
            <p:nvPr/>
          </p:nvCxnSpPr>
          <p:spPr>
            <a:xfrm flipH="1">
              <a:off x="4833907" y="2593454"/>
              <a:ext cx="530181" cy="4907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3359234" y="1738552"/>
              <a:ext cx="4625268" cy="25545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635896" y="1537546"/>
              <a:ext cx="1796192" cy="369332"/>
            </a:xfrm>
            <a:prstGeom prst="rect">
              <a:avLst/>
            </a:prstGeom>
            <a:solidFill>
              <a:schemeClr val="bg1"/>
            </a:solidFill>
          </p:spPr>
          <p:txBody>
            <a:bodyPr wrap="square" rtlCol="0">
              <a:spAutoFit/>
            </a:bodyPr>
            <a:lstStyle/>
            <a:p>
              <a:r>
                <a:rPr lang="en-US" altLang="ja-JP" dirty="0" smtClean="0"/>
                <a:t>Chiba university</a:t>
              </a:r>
              <a:endParaRPr kumimoji="1" lang="ja-JP" altLang="en-US" dirty="0"/>
            </a:p>
          </p:txBody>
        </p:sp>
        <p:sp>
          <p:nvSpPr>
            <p:cNvPr id="14" name="円柱 13"/>
            <p:cNvSpPr/>
            <p:nvPr/>
          </p:nvSpPr>
          <p:spPr>
            <a:xfrm>
              <a:off x="1619672" y="4653136"/>
              <a:ext cx="1030850" cy="720080"/>
            </a:xfrm>
            <a:prstGeom prst="ca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err="1" smtClean="0"/>
                <a:t>JaLC</a:t>
              </a:r>
              <a:endParaRPr kumimoji="1" lang="ja-JP" altLang="en-US" sz="1400" dirty="0"/>
            </a:p>
          </p:txBody>
        </p:sp>
        <p:cxnSp>
          <p:nvCxnSpPr>
            <p:cNvPr id="15" name="直線矢印コネクタ 14"/>
            <p:cNvCxnSpPr/>
            <p:nvPr/>
          </p:nvCxnSpPr>
          <p:spPr>
            <a:xfrm flipV="1">
              <a:off x="3995936" y="3804280"/>
              <a:ext cx="202962" cy="770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3446919" y="3995772"/>
              <a:ext cx="598480" cy="369332"/>
            </a:xfrm>
            <a:prstGeom prst="rect">
              <a:avLst/>
            </a:prstGeom>
            <a:noFill/>
          </p:spPr>
          <p:txBody>
            <a:bodyPr wrap="square" rtlCol="0">
              <a:spAutoFit/>
            </a:bodyPr>
            <a:lstStyle/>
            <a:p>
              <a:r>
                <a:rPr lang="en-US" altLang="ja-JP" dirty="0" smtClean="0"/>
                <a:t>DOI</a:t>
              </a:r>
              <a:endParaRPr kumimoji="1" lang="ja-JP" altLang="en-US" dirty="0"/>
            </a:p>
          </p:txBody>
        </p:sp>
        <p:sp>
          <p:nvSpPr>
            <p:cNvPr id="17" name="テキスト ボックス 16"/>
            <p:cNvSpPr txBox="1"/>
            <p:nvPr/>
          </p:nvSpPr>
          <p:spPr>
            <a:xfrm>
              <a:off x="4228052" y="3995772"/>
              <a:ext cx="1280052" cy="369332"/>
            </a:xfrm>
            <a:prstGeom prst="rect">
              <a:avLst/>
            </a:prstGeom>
            <a:noFill/>
          </p:spPr>
          <p:txBody>
            <a:bodyPr wrap="square" rtlCol="0">
              <a:spAutoFit/>
            </a:bodyPr>
            <a:lstStyle/>
            <a:p>
              <a:r>
                <a:rPr kumimoji="1" lang="en-US" altLang="ja-JP" dirty="0" smtClean="0"/>
                <a:t>harvest</a:t>
              </a:r>
              <a:endParaRPr kumimoji="1" lang="ja-JP" altLang="en-US" dirty="0"/>
            </a:p>
          </p:txBody>
        </p:sp>
        <p:sp>
          <p:nvSpPr>
            <p:cNvPr id="18" name="円柱 17"/>
            <p:cNvSpPr/>
            <p:nvPr/>
          </p:nvSpPr>
          <p:spPr>
            <a:xfrm>
              <a:off x="3613158" y="4581128"/>
              <a:ext cx="1030850" cy="720080"/>
            </a:xfrm>
            <a:prstGeom prst="ca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IRDB</a:t>
              </a:r>
              <a:endParaRPr kumimoji="1" lang="ja-JP" altLang="en-US" sz="1400" dirty="0"/>
            </a:p>
          </p:txBody>
        </p:sp>
        <p:cxnSp>
          <p:nvCxnSpPr>
            <p:cNvPr id="19" name="直線矢印コネクタ 18"/>
            <p:cNvCxnSpPr/>
            <p:nvPr/>
          </p:nvCxnSpPr>
          <p:spPr>
            <a:xfrm>
              <a:off x="2771800" y="5013176"/>
              <a:ext cx="76935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flipH="1" flipV="1">
              <a:off x="2771800" y="5157192"/>
              <a:ext cx="731217"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3359233" y="4403166"/>
              <a:ext cx="4625269" cy="110848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柱 21"/>
            <p:cNvSpPr/>
            <p:nvPr/>
          </p:nvSpPr>
          <p:spPr>
            <a:xfrm>
              <a:off x="1583160" y="3084200"/>
              <a:ext cx="1030850" cy="720080"/>
            </a:xfrm>
            <a:prstGeom prst="can">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Research</a:t>
              </a:r>
            </a:p>
            <a:p>
              <a:pPr algn="ctr"/>
              <a:r>
                <a:rPr kumimoji="1" lang="en-US" altLang="ja-JP" sz="1400" dirty="0" smtClean="0"/>
                <a:t>Map</a:t>
              </a:r>
              <a:endParaRPr kumimoji="1" lang="ja-JP" altLang="en-US" sz="1400" dirty="0"/>
            </a:p>
          </p:txBody>
        </p:sp>
        <p:sp>
          <p:nvSpPr>
            <p:cNvPr id="23" name="テキスト ボックス 22"/>
            <p:cNvSpPr txBox="1"/>
            <p:nvPr/>
          </p:nvSpPr>
          <p:spPr>
            <a:xfrm>
              <a:off x="5020140" y="2720588"/>
              <a:ext cx="1280052" cy="369332"/>
            </a:xfrm>
            <a:prstGeom prst="rect">
              <a:avLst/>
            </a:prstGeom>
            <a:noFill/>
          </p:spPr>
          <p:txBody>
            <a:bodyPr wrap="square" rtlCol="0">
              <a:spAutoFit/>
            </a:bodyPr>
            <a:lstStyle/>
            <a:p>
              <a:r>
                <a:rPr lang="en-US" altLang="ja-JP" dirty="0" err="1" smtClean="0"/>
                <a:t>registar</a:t>
              </a:r>
              <a:endParaRPr kumimoji="1" lang="ja-JP" altLang="en-US" dirty="0"/>
            </a:p>
          </p:txBody>
        </p:sp>
        <p:cxnSp>
          <p:nvCxnSpPr>
            <p:cNvPr id="24" name="直線矢印コネクタ 23"/>
            <p:cNvCxnSpPr/>
            <p:nvPr/>
          </p:nvCxnSpPr>
          <p:spPr>
            <a:xfrm flipH="1">
              <a:off x="4139952" y="3790310"/>
              <a:ext cx="189899" cy="78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843808" y="4715852"/>
              <a:ext cx="598480" cy="369332"/>
            </a:xfrm>
            <a:prstGeom prst="rect">
              <a:avLst/>
            </a:prstGeom>
            <a:noFill/>
          </p:spPr>
          <p:txBody>
            <a:bodyPr wrap="square" rtlCol="0">
              <a:spAutoFit/>
            </a:bodyPr>
            <a:lstStyle/>
            <a:p>
              <a:r>
                <a:rPr lang="en-US" altLang="ja-JP" dirty="0" smtClean="0"/>
                <a:t>DOI</a:t>
              </a:r>
              <a:endParaRPr kumimoji="1" lang="ja-JP" altLang="en-US" dirty="0"/>
            </a:p>
          </p:txBody>
        </p:sp>
        <p:sp>
          <p:nvSpPr>
            <p:cNvPr id="26" name="テキスト ボックス 25"/>
            <p:cNvSpPr txBox="1"/>
            <p:nvPr/>
          </p:nvSpPr>
          <p:spPr>
            <a:xfrm>
              <a:off x="2643876" y="5157192"/>
              <a:ext cx="1280052" cy="369332"/>
            </a:xfrm>
            <a:prstGeom prst="rect">
              <a:avLst/>
            </a:prstGeom>
            <a:noFill/>
          </p:spPr>
          <p:txBody>
            <a:bodyPr wrap="square" rtlCol="0">
              <a:spAutoFit/>
            </a:bodyPr>
            <a:lstStyle/>
            <a:p>
              <a:r>
                <a:rPr kumimoji="1" lang="en-US" altLang="ja-JP" dirty="0" smtClean="0"/>
                <a:t>harvest</a:t>
              </a:r>
              <a:endParaRPr kumimoji="1" lang="ja-JP" altLang="en-US" dirty="0"/>
            </a:p>
          </p:txBody>
        </p:sp>
        <p:sp>
          <p:nvSpPr>
            <p:cNvPr id="27" name="テキスト ボックス 26"/>
            <p:cNvSpPr txBox="1"/>
            <p:nvPr/>
          </p:nvSpPr>
          <p:spPr>
            <a:xfrm>
              <a:off x="2707657" y="3157736"/>
              <a:ext cx="739262" cy="369332"/>
            </a:xfrm>
            <a:prstGeom prst="rect">
              <a:avLst/>
            </a:prstGeom>
            <a:noFill/>
          </p:spPr>
          <p:txBody>
            <a:bodyPr wrap="square" rtlCol="0">
              <a:spAutoFit/>
            </a:bodyPr>
            <a:lstStyle/>
            <a:p>
              <a:r>
                <a:rPr kumimoji="1" lang="en-US" altLang="ja-JP" dirty="0" smtClean="0"/>
                <a:t>link</a:t>
              </a:r>
              <a:endParaRPr kumimoji="1" lang="ja-JP" altLang="en-US" dirty="0"/>
            </a:p>
          </p:txBody>
        </p:sp>
        <p:cxnSp>
          <p:nvCxnSpPr>
            <p:cNvPr id="28" name="直線矢印コネクタ 27"/>
            <p:cNvCxnSpPr>
              <a:stCxn id="22" idx="4"/>
              <a:endCxn id="5" idx="2"/>
            </p:cNvCxnSpPr>
            <p:nvPr/>
          </p:nvCxnSpPr>
          <p:spPr>
            <a:xfrm>
              <a:off x="2614010" y="3444240"/>
              <a:ext cx="121178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10" idx="1"/>
            </p:cNvCxnSpPr>
            <p:nvPr/>
          </p:nvCxnSpPr>
          <p:spPr>
            <a:xfrm flipH="1">
              <a:off x="2675356" y="2431685"/>
              <a:ext cx="2239088" cy="716531"/>
            </a:xfrm>
            <a:prstGeom prst="straightConnector1">
              <a:avLst/>
            </a:prstGeom>
            <a:ln>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3419872" y="2627620"/>
              <a:ext cx="1280052" cy="369332"/>
            </a:xfrm>
            <a:prstGeom prst="rect">
              <a:avLst/>
            </a:prstGeom>
            <a:noFill/>
          </p:spPr>
          <p:txBody>
            <a:bodyPr wrap="square" rtlCol="0">
              <a:spAutoFit/>
            </a:bodyPr>
            <a:lstStyle/>
            <a:p>
              <a:r>
                <a:rPr kumimoji="1" lang="en-US" altLang="ja-JP" dirty="0" smtClean="0"/>
                <a:t>register</a:t>
              </a:r>
              <a:endParaRPr kumimoji="1" lang="ja-JP" altLang="en-US" dirty="0"/>
            </a:p>
          </p:txBody>
        </p:sp>
        <p:cxnSp>
          <p:nvCxnSpPr>
            <p:cNvPr id="31" name="直線矢印コネクタ 30"/>
            <p:cNvCxnSpPr/>
            <p:nvPr/>
          </p:nvCxnSpPr>
          <p:spPr>
            <a:xfrm flipH="1">
              <a:off x="2650522" y="3645024"/>
              <a:ext cx="1084949"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円/楕円 31"/>
            <p:cNvSpPr/>
            <p:nvPr/>
          </p:nvSpPr>
          <p:spPr>
            <a:xfrm>
              <a:off x="755576" y="2564904"/>
              <a:ext cx="5544616" cy="3332929"/>
            </a:xfrm>
            <a:prstGeom prst="ellipse">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2760753" y="3726750"/>
              <a:ext cx="598480" cy="369332"/>
            </a:xfrm>
            <a:prstGeom prst="rect">
              <a:avLst/>
            </a:prstGeom>
            <a:noFill/>
          </p:spPr>
          <p:txBody>
            <a:bodyPr wrap="square" rtlCol="0">
              <a:spAutoFit/>
            </a:bodyPr>
            <a:lstStyle/>
            <a:p>
              <a:r>
                <a:rPr lang="en-US" altLang="ja-JP" dirty="0" smtClean="0"/>
                <a:t>DOI</a:t>
              </a:r>
              <a:endParaRPr kumimoji="1" lang="ja-JP" altLang="en-US" dirty="0"/>
            </a:p>
          </p:txBody>
        </p:sp>
        <p:sp>
          <p:nvSpPr>
            <p:cNvPr id="34" name="テキスト ボックス 33"/>
            <p:cNvSpPr txBox="1"/>
            <p:nvPr/>
          </p:nvSpPr>
          <p:spPr>
            <a:xfrm>
              <a:off x="7092280" y="5363924"/>
              <a:ext cx="663829" cy="369332"/>
            </a:xfrm>
            <a:prstGeom prst="rect">
              <a:avLst/>
            </a:prstGeom>
            <a:solidFill>
              <a:schemeClr val="bg1"/>
            </a:solidFill>
          </p:spPr>
          <p:txBody>
            <a:bodyPr wrap="square" rtlCol="0">
              <a:spAutoFit/>
            </a:bodyPr>
            <a:lstStyle/>
            <a:p>
              <a:r>
                <a:rPr lang="en-US" altLang="ja-JP" dirty="0" smtClean="0"/>
                <a:t>NII</a:t>
              </a:r>
              <a:endParaRPr kumimoji="1" lang="ja-JP" altLang="en-US" dirty="0"/>
            </a:p>
          </p:txBody>
        </p:sp>
        <p:sp>
          <p:nvSpPr>
            <p:cNvPr id="35" name="メモ 34"/>
            <p:cNvSpPr/>
            <p:nvPr/>
          </p:nvSpPr>
          <p:spPr>
            <a:xfrm>
              <a:off x="8226972" y="2811132"/>
              <a:ext cx="845528" cy="689876"/>
            </a:xfrm>
            <a:prstGeom prst="foldedCorner">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err="1" smtClean="0">
                  <a:solidFill>
                    <a:schemeClr val="tx1"/>
                  </a:solidFill>
                </a:rPr>
                <a:t>Jornal</a:t>
              </a:r>
              <a:endParaRPr kumimoji="1" lang="ja-JP" altLang="en-US" dirty="0">
                <a:solidFill>
                  <a:schemeClr val="tx1"/>
                </a:solidFill>
              </a:endParaRPr>
            </a:p>
          </p:txBody>
        </p:sp>
        <p:cxnSp>
          <p:nvCxnSpPr>
            <p:cNvPr id="36" name="直線矢印コネクタ 35"/>
            <p:cNvCxnSpPr/>
            <p:nvPr/>
          </p:nvCxnSpPr>
          <p:spPr>
            <a:xfrm>
              <a:off x="7380312" y="2898810"/>
              <a:ext cx="846660" cy="11701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7524328" y="2636912"/>
              <a:ext cx="804370" cy="369332"/>
            </a:xfrm>
            <a:prstGeom prst="rect">
              <a:avLst/>
            </a:prstGeom>
            <a:noFill/>
          </p:spPr>
          <p:txBody>
            <a:bodyPr wrap="square" rtlCol="0">
              <a:spAutoFit/>
            </a:bodyPr>
            <a:lstStyle/>
            <a:p>
              <a:r>
                <a:rPr kumimoji="1" lang="en-US" altLang="ja-JP" dirty="0" err="1" smtClean="0"/>
                <a:t>submt</a:t>
              </a:r>
              <a:endParaRPr kumimoji="1" lang="ja-JP" altLang="en-US" dirty="0"/>
            </a:p>
          </p:txBody>
        </p:sp>
      </p:grpSp>
      <p:cxnSp>
        <p:nvCxnSpPr>
          <p:cNvPr id="16385" name="直線コネクタ 16384"/>
          <p:cNvCxnSpPr>
            <a:stCxn id="22" idx="1"/>
          </p:cNvCxnSpPr>
          <p:nvPr/>
        </p:nvCxnSpPr>
        <p:spPr>
          <a:xfrm flipH="1" flipV="1">
            <a:off x="1835696" y="2431685"/>
            <a:ext cx="262889" cy="652515"/>
          </a:xfrm>
          <a:prstGeom prst="line">
            <a:avLst/>
          </a:prstGeom>
        </p:spPr>
        <p:style>
          <a:lnRef idx="1">
            <a:schemeClr val="accent1"/>
          </a:lnRef>
          <a:fillRef idx="0">
            <a:schemeClr val="accent1"/>
          </a:fillRef>
          <a:effectRef idx="0">
            <a:schemeClr val="accent1"/>
          </a:effectRef>
          <a:fontRef idx="minor">
            <a:schemeClr val="tx1"/>
          </a:fontRef>
        </p:style>
      </p:cxnSp>
      <p:sp>
        <p:nvSpPr>
          <p:cNvPr id="16388" name="テキスト ボックス 16387"/>
          <p:cNvSpPr txBox="1"/>
          <p:nvPr/>
        </p:nvSpPr>
        <p:spPr>
          <a:xfrm>
            <a:off x="534145" y="1785354"/>
            <a:ext cx="2525848" cy="646331"/>
          </a:xfrm>
          <a:prstGeom prst="rect">
            <a:avLst/>
          </a:prstGeom>
          <a:noFill/>
        </p:spPr>
        <p:txBody>
          <a:bodyPr wrap="square" rtlCol="0">
            <a:spAutoFit/>
          </a:bodyPr>
          <a:lstStyle/>
          <a:p>
            <a:r>
              <a:rPr kumimoji="1" lang="en-US" altLang="ja-JP" dirty="0" smtClean="0"/>
              <a:t>Database of researcher  in Japan</a:t>
            </a:r>
            <a:endParaRPr kumimoji="1" lang="ja-JP" altLang="en-US" dirty="0"/>
          </a:p>
        </p:txBody>
      </p:sp>
      <p:pic>
        <p:nvPicPr>
          <p:cNvPr id="45" name="Picture 2" descr="crossreff_logo_r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964" y="5918988"/>
            <a:ext cx="1390622" cy="46354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 descr="DataCite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099" y="5926655"/>
            <a:ext cx="951098" cy="937511"/>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直線矢印コネクタ 46"/>
          <p:cNvCxnSpPr/>
          <p:nvPr/>
        </p:nvCxnSpPr>
        <p:spPr>
          <a:xfrm flipH="1">
            <a:off x="1331640" y="5373216"/>
            <a:ext cx="504056" cy="5246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p:nvPr/>
        </p:nvCxnSpPr>
        <p:spPr>
          <a:xfrm>
            <a:off x="2135097" y="5413702"/>
            <a:ext cx="1" cy="4841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13593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229600" cy="1440160"/>
          </a:xfrm>
        </p:spPr>
        <p:txBody>
          <a:bodyPr>
            <a:normAutofit/>
          </a:bodyPr>
          <a:lstStyle/>
          <a:p>
            <a:pPr marL="0" marR="0" indent="0" algn="ctr" defTabSz="914400" rtl="0" eaLnBrk="1" fontAlgn="auto" latinLnBrk="0" hangingPunct="1">
              <a:lnSpc>
                <a:spcPct val="100000"/>
              </a:lnSpc>
              <a:spcBef>
                <a:spcPct val="0"/>
              </a:spcBef>
              <a:spcAft>
                <a:spcPts val="0"/>
              </a:spcAft>
              <a:buClrTx/>
              <a:buSzTx/>
              <a:buFontTx/>
              <a:buNone/>
              <a:tabLst/>
              <a:defRPr/>
            </a:pPr>
            <a:r>
              <a:rPr lang="en-US" altLang="ja-JP" dirty="0" smtClean="0">
                <a:latin typeface="HG丸ｺﾞｼｯｸM-PRO" panose="020F0600000000000000" pitchFamily="50" charset="-128"/>
                <a:ea typeface="HG丸ｺﾞｼｯｸM-PRO" panose="020F0600000000000000" pitchFamily="50" charset="-128"/>
              </a:rPr>
              <a:t>3) </a:t>
            </a:r>
            <a:r>
              <a:rPr kumimoji="1" lang="en-US" altLang="ja-JP" sz="4400" i="1" kern="1200" dirty="0" smtClean="0">
                <a:solidFill>
                  <a:schemeClr val="tx1"/>
                </a:solidFill>
                <a:effectLst/>
                <a:latin typeface="+mj-lt"/>
                <a:ea typeface="+mj-ea"/>
                <a:cs typeface="+mj-cs"/>
              </a:rPr>
              <a:t>Extend the metadata</a:t>
            </a:r>
            <a:r>
              <a:rPr kumimoji="1" lang="ja-JP" altLang="ja-JP" sz="4400" i="1" kern="1200" dirty="0" smtClean="0">
                <a:solidFill>
                  <a:schemeClr val="tx1"/>
                </a:solidFill>
                <a:effectLst/>
                <a:latin typeface="+mj-lt"/>
                <a:ea typeface="+mj-ea"/>
                <a:cs typeface="+mj-cs"/>
              </a:rPr>
              <a:t>　</a:t>
            </a:r>
            <a:r>
              <a:rPr kumimoji="1" lang="en-US" altLang="ja-JP" sz="4400" i="1" kern="1200" dirty="0" smtClean="0">
                <a:solidFill>
                  <a:schemeClr val="tx1"/>
                </a:solidFill>
                <a:effectLst/>
                <a:latin typeface="+mj-lt"/>
                <a:ea typeface="+mj-ea"/>
                <a:cs typeface="+mj-cs"/>
              </a:rPr>
              <a:t>schema</a:t>
            </a:r>
            <a:endParaRPr lang="ja-JP" altLang="ja-JP" dirty="0" smtClean="0">
              <a:effectLst/>
            </a:endParaRPr>
          </a:p>
        </p:txBody>
      </p:sp>
      <p:sp>
        <p:nvSpPr>
          <p:cNvPr id="3" name="コンテンツ プレースホルダー 2"/>
          <p:cNvSpPr>
            <a:spLocks noGrp="1"/>
          </p:cNvSpPr>
          <p:nvPr>
            <p:ph idx="1"/>
          </p:nvPr>
        </p:nvSpPr>
        <p:spPr>
          <a:xfrm>
            <a:off x="467544" y="1484784"/>
            <a:ext cx="8229600" cy="4536504"/>
          </a:xfrm>
        </p:spPr>
        <p:txBody>
          <a:bodyPr>
            <a:noAutofit/>
          </a:bodyPr>
          <a:lstStyle/>
          <a:p>
            <a:pPr marL="0" indent="0">
              <a:buNone/>
            </a:pPr>
            <a:r>
              <a:rPr lang="ja-JP" altLang="en-US" sz="3600" dirty="0" smtClean="0">
                <a:ea typeface="HG丸ｺﾞｼｯｸM-PRO" panose="020F0600000000000000" pitchFamily="50" charset="-128"/>
              </a:rPr>
              <a:t>・</a:t>
            </a:r>
            <a:r>
              <a:rPr lang="en-US" altLang="ja-JP" sz="3600" dirty="0" smtClean="0">
                <a:ea typeface="HG丸ｺﾞｼｯｸM-PRO" panose="020F0600000000000000" pitchFamily="50" charset="-128"/>
              </a:rPr>
              <a:t>DOI</a:t>
            </a:r>
          </a:p>
          <a:p>
            <a:pPr marL="0" indent="0">
              <a:buNone/>
            </a:pPr>
            <a:r>
              <a:rPr lang="ja-JP" altLang="en-US" sz="3600" dirty="0" smtClean="0">
                <a:ea typeface="HG丸ｺﾞｼｯｸM-PRO" panose="020F0600000000000000" pitchFamily="50" charset="-128"/>
              </a:rPr>
              <a:t>・</a:t>
            </a:r>
            <a:r>
              <a:rPr lang="en-US" altLang="ja-JP" sz="3600" dirty="0" smtClean="0"/>
              <a:t>Researcher ID</a:t>
            </a:r>
            <a:endParaRPr kumimoji="1" lang="en-US" altLang="ja-JP" sz="3600" dirty="0" smtClean="0">
              <a:ea typeface="HG丸ｺﾞｼｯｸM-PRO" panose="020F0600000000000000" pitchFamily="50" charset="-128"/>
            </a:endParaRPr>
          </a:p>
          <a:p>
            <a:pPr marL="0" indent="0">
              <a:buNone/>
            </a:pPr>
            <a:r>
              <a:rPr lang="ja-JP" altLang="en-US" sz="3600" dirty="0" smtClean="0">
                <a:ea typeface="HG丸ｺﾞｼｯｸM-PRO" panose="020F0600000000000000" pitchFamily="50" charset="-128"/>
              </a:rPr>
              <a:t>・ </a:t>
            </a:r>
            <a:r>
              <a:rPr lang="en-US" altLang="ja-JP" sz="3600" dirty="0" smtClean="0">
                <a:ea typeface="HG丸ｺﾞｼｯｸM-PRO" panose="020F0600000000000000" pitchFamily="50" charset="-128"/>
              </a:rPr>
              <a:t>Funder</a:t>
            </a:r>
            <a:r>
              <a:rPr lang="ja-JP" altLang="en-US" sz="3600" dirty="0" smtClean="0">
                <a:ea typeface="HG丸ｺﾞｼｯｸM-PRO" panose="020F0600000000000000" pitchFamily="50" charset="-128"/>
              </a:rPr>
              <a:t>　</a:t>
            </a:r>
            <a:r>
              <a:rPr lang="en-US" altLang="ja-JP" sz="3600" dirty="0" smtClean="0">
                <a:ea typeface="HG丸ｺﾞｼｯｸM-PRO" panose="020F0600000000000000" pitchFamily="50" charset="-128"/>
              </a:rPr>
              <a:t>information</a:t>
            </a:r>
          </a:p>
          <a:p>
            <a:pPr marL="0" indent="0">
              <a:buNone/>
            </a:pPr>
            <a:r>
              <a:rPr kumimoji="1" lang="en-US" altLang="ja-JP" sz="3600" dirty="0">
                <a:ea typeface="HG丸ｺﾞｼｯｸM-PRO" panose="020F0600000000000000" pitchFamily="50" charset="-128"/>
              </a:rPr>
              <a:t> </a:t>
            </a:r>
            <a:r>
              <a:rPr kumimoji="1" lang="en-US" altLang="ja-JP" sz="3600" dirty="0" smtClean="0">
                <a:ea typeface="HG丸ｺﾞｼｯｸM-PRO" panose="020F0600000000000000" pitchFamily="50" charset="-128"/>
              </a:rPr>
              <a:t>   </a:t>
            </a:r>
            <a:r>
              <a:rPr kumimoji="1" lang="ja-JP" altLang="en-US" sz="3600" dirty="0" smtClean="0">
                <a:ea typeface="HG丸ｺﾞｼｯｸM-PRO" panose="020F0600000000000000" pitchFamily="50" charset="-128"/>
              </a:rPr>
              <a:t>（</a:t>
            </a:r>
            <a:r>
              <a:rPr kumimoji="1" lang="en-US" altLang="ja-JP" sz="3600" dirty="0" err="1" smtClean="0">
                <a:ea typeface="HG丸ｺﾞｼｯｸM-PRO" panose="020F0600000000000000" pitchFamily="50" charset="-128"/>
              </a:rPr>
              <a:t>FundRef</a:t>
            </a:r>
            <a:r>
              <a:rPr kumimoji="1" lang="en-US" altLang="ja-JP" sz="3600" dirty="0" smtClean="0">
                <a:ea typeface="HG丸ｺﾞｼｯｸM-PRO" panose="020F0600000000000000" pitchFamily="50" charset="-128"/>
              </a:rPr>
              <a:t>, program name, year,    </a:t>
            </a:r>
          </a:p>
          <a:p>
            <a:pPr marL="0" indent="0">
              <a:buNone/>
            </a:pPr>
            <a:r>
              <a:rPr lang="en-US" altLang="ja-JP" sz="3600" dirty="0">
                <a:ea typeface="HG丸ｺﾞｼｯｸM-PRO" panose="020F0600000000000000" pitchFamily="50" charset="-128"/>
              </a:rPr>
              <a:t> </a:t>
            </a:r>
            <a:r>
              <a:rPr lang="en-US" altLang="ja-JP" sz="3600" dirty="0" smtClean="0">
                <a:ea typeface="HG丸ｺﾞｼｯｸM-PRO" panose="020F0600000000000000" pitchFamily="50" charset="-128"/>
              </a:rPr>
              <a:t>      </a:t>
            </a:r>
            <a:r>
              <a:rPr kumimoji="1" lang="en-US" altLang="ja-JP" sz="3600" dirty="0" smtClean="0">
                <a:ea typeface="HG丸ｺﾞｼｯｸM-PRO" panose="020F0600000000000000" pitchFamily="50" charset="-128"/>
              </a:rPr>
              <a:t>project number</a:t>
            </a:r>
            <a:r>
              <a:rPr kumimoji="1" lang="ja-JP" altLang="en-US" sz="3600" dirty="0" smtClean="0">
                <a:ea typeface="HG丸ｺﾞｼｯｸM-PRO" panose="020F0600000000000000" pitchFamily="50" charset="-128"/>
              </a:rPr>
              <a:t>）</a:t>
            </a:r>
            <a:endParaRPr kumimoji="1" lang="en-US" altLang="ja-JP" sz="3600" dirty="0" smtClean="0">
              <a:ea typeface="HG丸ｺﾞｼｯｸM-PRO" panose="020F0600000000000000" pitchFamily="50" charset="-128"/>
            </a:endParaRPr>
          </a:p>
          <a:p>
            <a:pPr marL="0" indent="0">
              <a:buNone/>
            </a:pPr>
            <a:r>
              <a:rPr kumimoji="1" lang="ja-JP" altLang="en-US" sz="3600" dirty="0" smtClean="0">
                <a:ea typeface="HG丸ｺﾞｼｯｸM-PRO" panose="020F0600000000000000" pitchFamily="50" charset="-128"/>
              </a:rPr>
              <a:t>・ </a:t>
            </a:r>
            <a:r>
              <a:rPr lang="en-US" altLang="ja-JP" sz="3600" dirty="0" smtClean="0">
                <a:ea typeface="HG丸ｺﾞｼｯｸM-PRO" panose="020F0600000000000000" pitchFamily="50" charset="-128"/>
              </a:rPr>
              <a:t>Elements for various contents</a:t>
            </a:r>
          </a:p>
          <a:p>
            <a:pPr marL="0" indent="0">
              <a:buNone/>
            </a:pPr>
            <a:r>
              <a:rPr lang="en-US" altLang="ja-JP" sz="3600" dirty="0" smtClean="0">
                <a:ea typeface="HG丸ｺﾞｼｯｸM-PRO" panose="020F0600000000000000" pitchFamily="50" charset="-128"/>
              </a:rPr>
              <a:t>      (especially, research data)</a:t>
            </a:r>
          </a:p>
          <a:p>
            <a:pPr marL="0" indent="0">
              <a:buNone/>
            </a:pPr>
            <a:endParaRPr lang="en-US" altLang="ja-JP" dirty="0" smtClean="0">
              <a:latin typeface="HG丸ｺﾞｼｯｸM-PRO" panose="020F0600000000000000" pitchFamily="50" charset="-128"/>
              <a:ea typeface="HG丸ｺﾞｼｯｸM-PRO" panose="020F0600000000000000" pitchFamily="50" charset="-128"/>
            </a:endParaRPr>
          </a:p>
          <a:p>
            <a:pPr marL="0" indent="0">
              <a:buNone/>
            </a:pPr>
            <a:r>
              <a:rPr lang="en-US" altLang="ja-JP" dirty="0" smtClean="0">
                <a:latin typeface="HG丸ｺﾞｼｯｸM-PRO" panose="020F0600000000000000" pitchFamily="50" charset="-128"/>
                <a:ea typeface="HG丸ｺﾞｼｯｸM-PRO" panose="020F0600000000000000" pitchFamily="50" charset="-128"/>
              </a:rPr>
              <a:t>.</a:t>
            </a:r>
          </a:p>
        </p:txBody>
      </p:sp>
    </p:spTree>
    <p:extLst>
      <p:ext uri="{BB962C8B-B14F-4D97-AF65-F5344CB8AC3E}">
        <p14:creationId xmlns:p14="http://schemas.microsoft.com/office/powerpoint/2010/main" val="39184589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38" y="1635646"/>
            <a:ext cx="5953125"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12904" y="1847676"/>
            <a:ext cx="2747586" cy="4005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正方形/長方形 2"/>
          <p:cNvSpPr/>
          <p:nvPr/>
        </p:nvSpPr>
        <p:spPr>
          <a:xfrm>
            <a:off x="233530" y="1635646"/>
            <a:ext cx="5760640" cy="200937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 name="直線コネクタ 4"/>
          <p:cNvCxnSpPr/>
          <p:nvPr/>
        </p:nvCxnSpPr>
        <p:spPr>
          <a:xfrm flipV="1">
            <a:off x="971600" y="1052736"/>
            <a:ext cx="1008112" cy="1165820"/>
          </a:xfrm>
          <a:prstGeom prst="line">
            <a:avLst/>
          </a:prstGeom>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1475656" y="116632"/>
            <a:ext cx="7560840" cy="1631216"/>
          </a:xfrm>
          <a:prstGeom prst="rect">
            <a:avLst/>
          </a:prstGeom>
          <a:noFill/>
        </p:spPr>
        <p:txBody>
          <a:bodyPr wrap="square" rtlCol="0">
            <a:spAutoFit/>
          </a:bodyPr>
          <a:lstStyle/>
          <a:p>
            <a:r>
              <a:rPr lang="en-US" altLang="ja-JP" sz="2800" dirty="0" smtClean="0">
                <a:solidFill>
                  <a:srgbClr val="FF0000"/>
                </a:solidFill>
              </a:rPr>
              <a:t>junii2</a:t>
            </a:r>
            <a:r>
              <a:rPr kumimoji="1" lang="en-US" altLang="ja-JP" sz="2400" dirty="0" smtClean="0"/>
              <a:t>(standard metadata format for IR in Japan)</a:t>
            </a:r>
            <a:r>
              <a:rPr kumimoji="1" lang="en-US" altLang="ja-JP" sz="2400" dirty="0" err="1" smtClean="0"/>
              <a:t>dose’t</a:t>
            </a:r>
            <a:r>
              <a:rPr kumimoji="1" lang="en-US" altLang="ja-JP" sz="2400" dirty="0" smtClean="0"/>
              <a:t>  </a:t>
            </a:r>
            <a:r>
              <a:rPr kumimoji="1" lang="en-US" altLang="ja-JP" sz="2400" dirty="0" smtClean="0"/>
              <a:t>have field </a:t>
            </a:r>
            <a:r>
              <a:rPr lang="en-US" altLang="ja-JP" sz="2400" dirty="0"/>
              <a:t> </a:t>
            </a:r>
            <a:r>
              <a:rPr lang="en-US" altLang="ja-JP" sz="2400" dirty="0" smtClean="0"/>
              <a:t>to  input necessary  value such as sampling </a:t>
            </a:r>
            <a:r>
              <a:rPr lang="en-US" altLang="ja-JP" sz="2400" dirty="0"/>
              <a:t> </a:t>
            </a:r>
            <a:r>
              <a:rPr lang="en-US" altLang="ja-JP" sz="2400" dirty="0" smtClean="0"/>
              <a:t>location, sampling date, sample number, sampler , so descript in  description field.</a:t>
            </a:r>
            <a:endParaRPr kumimoji="1" lang="ja-JP" altLang="en-US" sz="2400" dirty="0"/>
          </a:p>
        </p:txBody>
      </p:sp>
    </p:spTree>
    <p:extLst>
      <p:ext uri="{BB962C8B-B14F-4D97-AF65-F5344CB8AC3E}">
        <p14:creationId xmlns:p14="http://schemas.microsoft.com/office/powerpoint/2010/main" val="27906502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en-US" altLang="ja-JP" dirty="0" err="1" smtClean="0"/>
              <a:t>ToDo</a:t>
            </a:r>
            <a:r>
              <a:rPr kumimoji="1" lang="en-US" altLang="ja-JP" dirty="0" smtClean="0"/>
              <a:t> list</a:t>
            </a:r>
            <a:endParaRPr kumimoji="1" lang="ja-JP" altLang="en-US" dirty="0"/>
          </a:p>
        </p:txBody>
      </p:sp>
      <p:sp>
        <p:nvSpPr>
          <p:cNvPr id="9" name="テキスト ボックス 8"/>
          <p:cNvSpPr txBox="1"/>
          <p:nvPr/>
        </p:nvSpPr>
        <p:spPr>
          <a:xfrm>
            <a:off x="467544" y="1484784"/>
            <a:ext cx="8424936" cy="4401205"/>
          </a:xfrm>
          <a:prstGeom prst="rect">
            <a:avLst/>
          </a:prstGeom>
          <a:noFill/>
        </p:spPr>
        <p:txBody>
          <a:bodyPr wrap="square" rtlCol="0">
            <a:spAutoFit/>
          </a:bodyPr>
          <a:lstStyle/>
          <a:p>
            <a:r>
              <a:rPr lang="en-US" altLang="ja-JP" sz="3600" dirty="0" smtClean="0"/>
              <a:t>1)  </a:t>
            </a:r>
            <a:r>
              <a:rPr lang="en-US" altLang="ja-JP" sz="3600" dirty="0" smtClean="0"/>
              <a:t>Metadata </a:t>
            </a:r>
            <a:r>
              <a:rPr lang="en-US" altLang="ja-JP" sz="3600" dirty="0" smtClean="0"/>
              <a:t>schema  for new JAIRO Cloud</a:t>
            </a:r>
          </a:p>
          <a:p>
            <a:r>
              <a:rPr lang="en-US" altLang="ja-JP" sz="3600" dirty="0" smtClean="0"/>
              <a:t>2)  Data </a:t>
            </a:r>
            <a:r>
              <a:rPr lang="en-US" altLang="ja-JP" sz="3600" dirty="0" smtClean="0"/>
              <a:t>migration from </a:t>
            </a:r>
            <a:r>
              <a:rPr lang="en-US" altLang="ja-JP" sz="3600" dirty="0" smtClean="0"/>
              <a:t>E-Repository </a:t>
            </a:r>
          </a:p>
          <a:p>
            <a:r>
              <a:rPr lang="en-US" altLang="ja-JP" sz="3600" dirty="0"/>
              <a:t> </a:t>
            </a:r>
            <a:r>
              <a:rPr lang="en-US" altLang="ja-JP" sz="3600" dirty="0" smtClean="0"/>
              <a:t>                                       </a:t>
            </a:r>
            <a:r>
              <a:rPr lang="en-US" altLang="ja-JP" sz="3600" dirty="0" smtClean="0"/>
              <a:t>to </a:t>
            </a:r>
            <a:r>
              <a:rPr lang="en-US" altLang="ja-JP" sz="3600" dirty="0" smtClean="0"/>
              <a:t>JAIRO Cloud</a:t>
            </a:r>
          </a:p>
          <a:p>
            <a:r>
              <a:rPr lang="en-US" altLang="ja-JP" sz="3600" dirty="0" smtClean="0"/>
              <a:t>3)</a:t>
            </a:r>
            <a:r>
              <a:rPr lang="ja-JP" altLang="en-US" sz="3600" dirty="0" smtClean="0"/>
              <a:t>　</a:t>
            </a:r>
            <a:r>
              <a:rPr lang="en-US" altLang="ja-JP" sz="3600" dirty="0" smtClean="0"/>
              <a:t>Experiment  to  register </a:t>
            </a:r>
            <a:r>
              <a:rPr lang="en-US" altLang="ja-JP" sz="3600" dirty="0" smtClean="0"/>
              <a:t>DOIs </a:t>
            </a:r>
          </a:p>
          <a:p>
            <a:r>
              <a:rPr lang="en-US" altLang="ja-JP" sz="3600" dirty="0"/>
              <a:t> </a:t>
            </a:r>
            <a:r>
              <a:rPr lang="en-US" altLang="ja-JP" sz="3600" dirty="0" smtClean="0"/>
              <a:t>                                      </a:t>
            </a:r>
            <a:r>
              <a:rPr lang="en-US" altLang="ja-JP" sz="3600" dirty="0" smtClean="0"/>
              <a:t> </a:t>
            </a:r>
            <a:r>
              <a:rPr lang="en-US" altLang="ja-JP" sz="3600" dirty="0" smtClean="0"/>
              <a:t>for  Research data  </a:t>
            </a:r>
          </a:p>
          <a:p>
            <a:r>
              <a:rPr lang="en-US" altLang="ja-JP" sz="3600" dirty="0" smtClean="0"/>
              <a:t>4)  Data</a:t>
            </a:r>
            <a:r>
              <a:rPr lang="ja-JP" altLang="en-US" sz="3600" dirty="0" smtClean="0"/>
              <a:t>　</a:t>
            </a:r>
            <a:r>
              <a:rPr lang="en-US" altLang="ja-JP" sz="3600" dirty="0" smtClean="0"/>
              <a:t>management</a:t>
            </a:r>
            <a:r>
              <a:rPr lang="ja-JP" altLang="en-US" sz="3600" dirty="0" smtClean="0"/>
              <a:t>　</a:t>
            </a:r>
            <a:r>
              <a:rPr lang="en-US" altLang="ja-JP" sz="3600" dirty="0" smtClean="0"/>
              <a:t>Policy</a:t>
            </a:r>
          </a:p>
          <a:p>
            <a:endParaRPr lang="en-US" altLang="ja-JP" sz="3200" dirty="0" smtClean="0">
              <a:solidFill>
                <a:srgbClr val="FF0000"/>
              </a:solidFill>
            </a:endParaRPr>
          </a:p>
          <a:p>
            <a:r>
              <a:rPr lang="ja-JP" altLang="en-US" sz="3200" dirty="0" smtClean="0"/>
              <a:t>　　　　　</a:t>
            </a:r>
            <a:endParaRPr kumimoji="1" lang="en-US" altLang="ja-JP" sz="3200" dirty="0"/>
          </a:p>
        </p:txBody>
      </p:sp>
    </p:spTree>
    <p:extLst>
      <p:ext uri="{BB962C8B-B14F-4D97-AF65-F5344CB8AC3E}">
        <p14:creationId xmlns:p14="http://schemas.microsoft.com/office/powerpoint/2010/main" val="3832958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円/楕円 78"/>
          <p:cNvSpPr/>
          <p:nvPr/>
        </p:nvSpPr>
        <p:spPr>
          <a:xfrm>
            <a:off x="2627784" y="2046200"/>
            <a:ext cx="6482136" cy="3975088"/>
          </a:xfrm>
          <a:prstGeom prst="ellipse">
            <a:avLst/>
          </a:prstGeom>
          <a:solidFill>
            <a:schemeClr val="accent6">
              <a:lumMod val="40000"/>
              <a:lumOff val="60000"/>
              <a:alpha val="3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Our Future</a:t>
            </a:r>
            <a:endParaRPr kumimoji="1" lang="ja-JP" altLang="en-US" dirty="0"/>
          </a:p>
        </p:txBody>
      </p:sp>
      <p:sp>
        <p:nvSpPr>
          <p:cNvPr id="39" name="テキスト ボックス 38"/>
          <p:cNvSpPr txBox="1"/>
          <p:nvPr/>
        </p:nvSpPr>
        <p:spPr>
          <a:xfrm>
            <a:off x="4053694" y="5736158"/>
            <a:ext cx="5270834" cy="1077218"/>
          </a:xfrm>
          <a:prstGeom prst="rect">
            <a:avLst/>
          </a:prstGeom>
          <a:noFill/>
        </p:spPr>
        <p:txBody>
          <a:bodyPr wrap="square" rtlCol="0">
            <a:spAutoFit/>
          </a:bodyPr>
          <a:lstStyle/>
          <a:p>
            <a:r>
              <a:rPr kumimoji="1" lang="en-US" altLang="ja-JP" sz="3200" i="1" dirty="0" smtClean="0">
                <a:solidFill>
                  <a:srgbClr val="E22C64"/>
                </a:solidFill>
              </a:rPr>
              <a:t>Center</a:t>
            </a:r>
            <a:r>
              <a:rPr kumimoji="1" lang="en-US" altLang="ja-JP" sz="3200" i="1" dirty="0" smtClean="0"/>
              <a:t> for  Chiba University</a:t>
            </a:r>
          </a:p>
          <a:p>
            <a:r>
              <a:rPr kumimoji="1" lang="en-US" altLang="ja-JP" sz="3200" i="1" dirty="0" smtClean="0"/>
              <a:t>  </a:t>
            </a:r>
            <a:r>
              <a:rPr kumimoji="1" lang="en-US" altLang="ja-JP" sz="3200" i="1" dirty="0" smtClean="0">
                <a:solidFill>
                  <a:srgbClr val="E22C64"/>
                </a:solidFill>
              </a:rPr>
              <a:t>Digital Scholarship</a:t>
            </a:r>
            <a:endParaRPr kumimoji="1" lang="ja-JP" altLang="en-US" sz="3200" i="1" dirty="0">
              <a:solidFill>
                <a:srgbClr val="E22C64"/>
              </a:solidFill>
            </a:endParaRPr>
          </a:p>
        </p:txBody>
      </p:sp>
      <p:grpSp>
        <p:nvGrpSpPr>
          <p:cNvPr id="45" name="グループ化 44"/>
          <p:cNvGrpSpPr/>
          <p:nvPr/>
        </p:nvGrpSpPr>
        <p:grpSpPr>
          <a:xfrm>
            <a:off x="506382" y="3503665"/>
            <a:ext cx="772852" cy="1417418"/>
            <a:chOff x="527127" y="2132856"/>
            <a:chExt cx="772852" cy="1417418"/>
          </a:xfrm>
        </p:grpSpPr>
        <p:sp>
          <p:nvSpPr>
            <p:cNvPr id="46" name="円/楕円 45"/>
            <p:cNvSpPr/>
            <p:nvPr/>
          </p:nvSpPr>
          <p:spPr>
            <a:xfrm>
              <a:off x="581255" y="21328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二等辺三角形 46"/>
            <p:cNvSpPr/>
            <p:nvPr/>
          </p:nvSpPr>
          <p:spPr>
            <a:xfrm>
              <a:off x="527127" y="25253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円/楕円 47"/>
            <p:cNvSpPr/>
            <p:nvPr/>
          </p:nvSpPr>
          <p:spPr>
            <a:xfrm>
              <a:off x="733655" y="2285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二等辺三角形 48"/>
            <p:cNvSpPr/>
            <p:nvPr/>
          </p:nvSpPr>
          <p:spPr>
            <a:xfrm>
              <a:off x="679527" y="26777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円/楕円 49"/>
            <p:cNvSpPr/>
            <p:nvPr/>
          </p:nvSpPr>
          <p:spPr>
            <a:xfrm>
              <a:off x="886055" y="24376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二等辺三角形 50"/>
            <p:cNvSpPr/>
            <p:nvPr/>
          </p:nvSpPr>
          <p:spPr>
            <a:xfrm>
              <a:off x="831927" y="28301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テキスト ボックス 53"/>
          <p:cNvSpPr txBox="1"/>
          <p:nvPr/>
        </p:nvSpPr>
        <p:spPr>
          <a:xfrm>
            <a:off x="559276" y="4877214"/>
            <a:ext cx="1384676" cy="369332"/>
          </a:xfrm>
          <a:prstGeom prst="rect">
            <a:avLst/>
          </a:prstGeom>
          <a:noFill/>
        </p:spPr>
        <p:txBody>
          <a:bodyPr wrap="square" rtlCol="0">
            <a:spAutoFit/>
          </a:bodyPr>
          <a:lstStyle/>
          <a:p>
            <a:r>
              <a:rPr kumimoji="1" lang="en-US" altLang="ja-JP" dirty="0" smtClean="0"/>
              <a:t>Faculty </a:t>
            </a:r>
            <a:endParaRPr kumimoji="1" lang="ja-JP" altLang="en-US" dirty="0"/>
          </a:p>
        </p:txBody>
      </p:sp>
      <p:grpSp>
        <p:nvGrpSpPr>
          <p:cNvPr id="55" name="グループ化 54"/>
          <p:cNvGrpSpPr/>
          <p:nvPr/>
        </p:nvGrpSpPr>
        <p:grpSpPr>
          <a:xfrm>
            <a:off x="725812" y="1742464"/>
            <a:ext cx="772852" cy="1417418"/>
            <a:chOff x="527127" y="2132856"/>
            <a:chExt cx="772852" cy="1417418"/>
          </a:xfrm>
        </p:grpSpPr>
        <p:sp>
          <p:nvSpPr>
            <p:cNvPr id="56" name="円/楕円 55"/>
            <p:cNvSpPr/>
            <p:nvPr/>
          </p:nvSpPr>
          <p:spPr>
            <a:xfrm>
              <a:off x="581255" y="21328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二等辺三角形 56"/>
            <p:cNvSpPr/>
            <p:nvPr/>
          </p:nvSpPr>
          <p:spPr>
            <a:xfrm>
              <a:off x="527127" y="25253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733655" y="2285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a:off x="679527" y="26777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59"/>
            <p:cNvSpPr/>
            <p:nvPr/>
          </p:nvSpPr>
          <p:spPr>
            <a:xfrm>
              <a:off x="886055" y="24376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二等辺三角形 60"/>
            <p:cNvSpPr/>
            <p:nvPr/>
          </p:nvSpPr>
          <p:spPr>
            <a:xfrm>
              <a:off x="831927" y="28301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2" name="テキスト ボックス 61"/>
          <p:cNvSpPr txBox="1"/>
          <p:nvPr/>
        </p:nvSpPr>
        <p:spPr>
          <a:xfrm>
            <a:off x="739052" y="3059668"/>
            <a:ext cx="1384676" cy="369332"/>
          </a:xfrm>
          <a:prstGeom prst="rect">
            <a:avLst/>
          </a:prstGeom>
          <a:noFill/>
        </p:spPr>
        <p:txBody>
          <a:bodyPr wrap="square" rtlCol="0">
            <a:spAutoFit/>
          </a:bodyPr>
          <a:lstStyle/>
          <a:p>
            <a:r>
              <a:rPr kumimoji="1" lang="en-US" altLang="ja-JP" dirty="0" smtClean="0"/>
              <a:t>Student </a:t>
            </a:r>
            <a:endParaRPr kumimoji="1" lang="ja-JP" altLang="en-US" dirty="0"/>
          </a:p>
        </p:txBody>
      </p:sp>
      <p:grpSp>
        <p:nvGrpSpPr>
          <p:cNvPr id="78" name="グループ化 77"/>
          <p:cNvGrpSpPr/>
          <p:nvPr/>
        </p:nvGrpSpPr>
        <p:grpSpPr>
          <a:xfrm>
            <a:off x="2908216" y="2492896"/>
            <a:ext cx="5336192" cy="3296420"/>
            <a:chOff x="2908216" y="2796876"/>
            <a:chExt cx="5336192" cy="3296420"/>
          </a:xfrm>
        </p:grpSpPr>
        <p:cxnSp>
          <p:nvCxnSpPr>
            <p:cNvPr id="27" name="直線コネクタ 26"/>
            <p:cNvCxnSpPr/>
            <p:nvPr/>
          </p:nvCxnSpPr>
          <p:spPr>
            <a:xfrm flipH="1" flipV="1">
              <a:off x="5696920" y="4632354"/>
              <a:ext cx="379648" cy="684076"/>
            </a:xfrm>
            <a:prstGeom prst="line">
              <a:avLst/>
            </a:prstGeom>
            <a:ln w="127000" cmpd="dbl">
              <a:solidFill>
                <a:schemeClr val="tx2"/>
              </a:solidFill>
            </a:ln>
          </p:spPr>
          <p:style>
            <a:lnRef idx="1">
              <a:schemeClr val="accent1"/>
            </a:lnRef>
            <a:fillRef idx="0">
              <a:schemeClr val="accent1"/>
            </a:fillRef>
            <a:effectRef idx="0">
              <a:schemeClr val="accent1"/>
            </a:effectRef>
            <a:fontRef idx="minor">
              <a:schemeClr val="tx1"/>
            </a:fontRef>
          </p:style>
        </p:cxnSp>
        <p:sp>
          <p:nvSpPr>
            <p:cNvPr id="8" name="円柱 7"/>
            <p:cNvSpPr/>
            <p:nvPr/>
          </p:nvSpPr>
          <p:spPr>
            <a:xfrm>
              <a:off x="6804248" y="4508514"/>
              <a:ext cx="1440160" cy="792088"/>
            </a:xfrm>
            <a:prstGeom prst="can">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Research Data</a:t>
              </a:r>
              <a:endParaRPr kumimoji="1" lang="ja-JP" altLang="en-US" dirty="0">
                <a:solidFill>
                  <a:schemeClr val="bg1"/>
                </a:solidFill>
              </a:endParaRPr>
            </a:p>
          </p:txBody>
        </p:sp>
        <p:sp>
          <p:nvSpPr>
            <p:cNvPr id="10" name="円柱 9"/>
            <p:cNvSpPr/>
            <p:nvPr/>
          </p:nvSpPr>
          <p:spPr>
            <a:xfrm>
              <a:off x="2908216" y="3672960"/>
              <a:ext cx="1440160" cy="828092"/>
            </a:xfrm>
            <a:prstGeom prst="can">
              <a:avLst>
                <a:gd name="adj" fmla="val 32177"/>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E-Journal</a:t>
              </a:r>
            </a:p>
            <a:p>
              <a:pPr algn="ctr"/>
              <a:r>
                <a:rPr kumimoji="1" lang="en-US" altLang="ja-JP" dirty="0" smtClean="0">
                  <a:solidFill>
                    <a:schemeClr val="bg1"/>
                  </a:solidFill>
                </a:rPr>
                <a:t> E-Book</a:t>
              </a:r>
              <a:endParaRPr kumimoji="1" lang="ja-JP" altLang="en-US" dirty="0">
                <a:solidFill>
                  <a:schemeClr val="bg1"/>
                </a:solidFill>
              </a:endParaRPr>
            </a:p>
          </p:txBody>
        </p:sp>
        <p:sp>
          <p:nvSpPr>
            <p:cNvPr id="11" name="円柱 10"/>
            <p:cNvSpPr/>
            <p:nvPr/>
          </p:nvSpPr>
          <p:spPr>
            <a:xfrm>
              <a:off x="4544792" y="2796876"/>
              <a:ext cx="1440160" cy="792088"/>
            </a:xfrm>
            <a:prstGeom prst="can">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University</a:t>
              </a:r>
            </a:p>
            <a:p>
              <a:pPr algn="ctr"/>
              <a:r>
                <a:rPr kumimoji="1" lang="en-US" altLang="ja-JP" dirty="0" smtClean="0">
                  <a:solidFill>
                    <a:schemeClr val="bg1"/>
                  </a:solidFill>
                </a:rPr>
                <a:t>Publishing</a:t>
              </a:r>
              <a:endParaRPr kumimoji="1" lang="ja-JP" altLang="en-US" dirty="0">
                <a:solidFill>
                  <a:schemeClr val="bg1"/>
                </a:solidFill>
              </a:endParaRPr>
            </a:p>
          </p:txBody>
        </p:sp>
        <p:sp>
          <p:nvSpPr>
            <p:cNvPr id="12" name="円柱 11"/>
            <p:cNvSpPr/>
            <p:nvPr/>
          </p:nvSpPr>
          <p:spPr>
            <a:xfrm>
              <a:off x="5356488" y="5301208"/>
              <a:ext cx="1440160" cy="792088"/>
            </a:xfrm>
            <a:prstGeom prst="can">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Article</a:t>
              </a:r>
            </a:p>
            <a:p>
              <a:pPr algn="ctr"/>
              <a:r>
                <a:rPr kumimoji="1" lang="en-US" altLang="ja-JP" dirty="0" smtClean="0">
                  <a:solidFill>
                    <a:schemeClr val="bg1"/>
                  </a:solidFill>
                </a:rPr>
                <a:t>Paper</a:t>
              </a:r>
              <a:endParaRPr kumimoji="1" lang="ja-JP" altLang="en-US" dirty="0">
                <a:solidFill>
                  <a:schemeClr val="bg1"/>
                </a:solidFill>
              </a:endParaRPr>
            </a:p>
          </p:txBody>
        </p:sp>
        <p:cxnSp>
          <p:nvCxnSpPr>
            <p:cNvPr id="17" name="直線コネクタ 16"/>
            <p:cNvCxnSpPr/>
            <p:nvPr/>
          </p:nvCxnSpPr>
          <p:spPr>
            <a:xfrm>
              <a:off x="4348376" y="4165028"/>
              <a:ext cx="472186" cy="180020"/>
            </a:xfrm>
            <a:prstGeom prst="line">
              <a:avLst/>
            </a:prstGeom>
            <a:ln w="127000" cmpd="dbl">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356488" y="3588964"/>
              <a:ext cx="144016" cy="417454"/>
            </a:xfrm>
            <a:prstGeom prst="line">
              <a:avLst/>
            </a:prstGeom>
            <a:ln w="127000" cmpd="dbl">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4780424" y="4597076"/>
              <a:ext cx="486896" cy="612068"/>
            </a:xfrm>
            <a:prstGeom prst="line">
              <a:avLst/>
            </a:prstGeom>
            <a:ln w="127000" cmpd="dbl">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flipH="1" flipV="1">
              <a:off x="6358501" y="4653136"/>
              <a:ext cx="445749" cy="180020"/>
            </a:xfrm>
            <a:prstGeom prst="line">
              <a:avLst/>
            </a:prstGeom>
            <a:ln w="127000" cmpd="dbl">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flipH="1">
              <a:off x="6321202" y="3732980"/>
              <a:ext cx="445748" cy="432048"/>
            </a:xfrm>
            <a:prstGeom prst="line">
              <a:avLst/>
            </a:prstGeom>
            <a:ln w="127000" cmpd="dbl">
              <a:solidFill>
                <a:schemeClr val="tx2"/>
              </a:solidFill>
            </a:ln>
          </p:spPr>
          <p:style>
            <a:lnRef idx="1">
              <a:schemeClr val="accent1"/>
            </a:lnRef>
            <a:fillRef idx="0">
              <a:schemeClr val="accent1"/>
            </a:fillRef>
            <a:effectRef idx="0">
              <a:schemeClr val="accent1"/>
            </a:effectRef>
            <a:fontRef idx="minor">
              <a:schemeClr val="tx1"/>
            </a:fontRef>
          </p:style>
        </p:cxnSp>
        <p:sp>
          <p:nvSpPr>
            <p:cNvPr id="7" name="円柱 6"/>
            <p:cNvSpPr/>
            <p:nvPr/>
          </p:nvSpPr>
          <p:spPr>
            <a:xfrm>
              <a:off x="4636408" y="3949004"/>
              <a:ext cx="1907668" cy="792088"/>
            </a:xfrm>
            <a:prstGeom prst="can">
              <a:avLst/>
            </a:prstGeom>
            <a:solidFill>
              <a:srgbClr val="006C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bg1"/>
                  </a:solidFill>
                </a:rPr>
                <a:t>CURATOR</a:t>
              </a:r>
              <a:endParaRPr kumimoji="1" lang="ja-JP" altLang="en-US" sz="2400" dirty="0">
                <a:solidFill>
                  <a:schemeClr val="bg1"/>
                </a:solidFill>
              </a:endParaRPr>
            </a:p>
          </p:txBody>
        </p:sp>
        <p:sp>
          <p:nvSpPr>
            <p:cNvPr id="31" name="円柱 30"/>
            <p:cNvSpPr/>
            <p:nvPr/>
          </p:nvSpPr>
          <p:spPr>
            <a:xfrm>
              <a:off x="6724640" y="3212976"/>
              <a:ext cx="1440160" cy="792088"/>
            </a:xfrm>
            <a:prstGeom prst="can">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Industrial</a:t>
              </a:r>
            </a:p>
            <a:p>
              <a:pPr algn="ctr"/>
              <a:r>
                <a:rPr lang="en-US" altLang="ja-JP" dirty="0" smtClean="0">
                  <a:solidFill>
                    <a:schemeClr val="bg1"/>
                  </a:solidFill>
                </a:rPr>
                <a:t>Design</a:t>
              </a:r>
              <a:endParaRPr kumimoji="1" lang="ja-JP" altLang="en-US" dirty="0">
                <a:solidFill>
                  <a:schemeClr val="bg1"/>
                </a:solidFill>
              </a:endParaRPr>
            </a:p>
          </p:txBody>
        </p:sp>
        <p:sp>
          <p:nvSpPr>
            <p:cNvPr id="9" name="円柱 8"/>
            <p:cNvSpPr/>
            <p:nvPr/>
          </p:nvSpPr>
          <p:spPr>
            <a:xfrm>
              <a:off x="3412272" y="4813100"/>
              <a:ext cx="1440160" cy="792088"/>
            </a:xfrm>
            <a:prstGeom prst="can">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bg1"/>
                  </a:solidFill>
                </a:rPr>
                <a:t>Learning Materials</a:t>
              </a:r>
              <a:endParaRPr kumimoji="1" lang="ja-JP" altLang="en-US" dirty="0">
                <a:solidFill>
                  <a:schemeClr val="bg1"/>
                </a:solidFill>
              </a:endParaRPr>
            </a:p>
          </p:txBody>
        </p:sp>
      </p:grpSp>
      <p:sp>
        <p:nvSpPr>
          <p:cNvPr id="80" name="左右矢印 79"/>
          <p:cNvSpPr/>
          <p:nvPr/>
        </p:nvSpPr>
        <p:spPr>
          <a:xfrm rot="21227927">
            <a:off x="1412637" y="4021342"/>
            <a:ext cx="1341614" cy="743997"/>
          </a:xfrm>
          <a:prstGeom prst="leftRightArrow">
            <a:avLst>
              <a:gd name="adj1" fmla="val 48829"/>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左右矢印 80"/>
          <p:cNvSpPr/>
          <p:nvPr/>
        </p:nvSpPr>
        <p:spPr>
          <a:xfrm rot="1644818">
            <a:off x="1565986" y="2723031"/>
            <a:ext cx="1283514" cy="723185"/>
          </a:xfrm>
          <a:prstGeom prst="leftRightArrow">
            <a:avLst>
              <a:gd name="adj1" fmla="val 48829"/>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81"/>
          <p:cNvGrpSpPr/>
          <p:nvPr/>
        </p:nvGrpSpPr>
        <p:grpSpPr>
          <a:xfrm>
            <a:off x="1546594" y="4972119"/>
            <a:ext cx="772852" cy="1417418"/>
            <a:chOff x="527127" y="2132856"/>
            <a:chExt cx="772852" cy="1417418"/>
          </a:xfrm>
        </p:grpSpPr>
        <p:sp>
          <p:nvSpPr>
            <p:cNvPr id="83" name="円/楕円 82"/>
            <p:cNvSpPr/>
            <p:nvPr/>
          </p:nvSpPr>
          <p:spPr>
            <a:xfrm>
              <a:off x="581255" y="21328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二等辺三角形 83"/>
            <p:cNvSpPr/>
            <p:nvPr/>
          </p:nvSpPr>
          <p:spPr>
            <a:xfrm>
              <a:off x="527127" y="25253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円/楕円 84"/>
            <p:cNvSpPr/>
            <p:nvPr/>
          </p:nvSpPr>
          <p:spPr>
            <a:xfrm>
              <a:off x="733655" y="22852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二等辺三角形 85"/>
            <p:cNvSpPr/>
            <p:nvPr/>
          </p:nvSpPr>
          <p:spPr>
            <a:xfrm>
              <a:off x="679527" y="26777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円/楕円 86"/>
            <p:cNvSpPr/>
            <p:nvPr/>
          </p:nvSpPr>
          <p:spPr>
            <a:xfrm>
              <a:off x="886055" y="2437656"/>
              <a:ext cx="360040" cy="36004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二等辺三角形 87"/>
            <p:cNvSpPr/>
            <p:nvPr/>
          </p:nvSpPr>
          <p:spPr>
            <a:xfrm>
              <a:off x="831927" y="2830194"/>
              <a:ext cx="468052" cy="72008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9" name="テキスト ボックス 88"/>
          <p:cNvSpPr txBox="1"/>
          <p:nvPr/>
        </p:nvSpPr>
        <p:spPr>
          <a:xfrm>
            <a:off x="1667523" y="6372036"/>
            <a:ext cx="1384676" cy="369332"/>
          </a:xfrm>
          <a:prstGeom prst="rect">
            <a:avLst/>
          </a:prstGeom>
          <a:noFill/>
        </p:spPr>
        <p:txBody>
          <a:bodyPr wrap="square" rtlCol="0">
            <a:spAutoFit/>
          </a:bodyPr>
          <a:lstStyle/>
          <a:p>
            <a:r>
              <a:rPr kumimoji="1" lang="en-US" altLang="ja-JP" dirty="0" smtClean="0"/>
              <a:t>Staff </a:t>
            </a:r>
            <a:endParaRPr kumimoji="1" lang="ja-JP" altLang="en-US" dirty="0"/>
          </a:p>
        </p:txBody>
      </p:sp>
      <p:sp>
        <p:nvSpPr>
          <p:cNvPr id="90" name="左右矢印 89"/>
          <p:cNvSpPr/>
          <p:nvPr/>
        </p:nvSpPr>
        <p:spPr>
          <a:xfrm rot="18762377">
            <a:off x="2265265" y="5251338"/>
            <a:ext cx="1341614" cy="743997"/>
          </a:xfrm>
          <a:prstGeom prst="leftRightArrow">
            <a:avLst>
              <a:gd name="adj1" fmla="val 48829"/>
              <a:gd name="adj2"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角丸四角形 93"/>
          <p:cNvSpPr/>
          <p:nvPr/>
        </p:nvSpPr>
        <p:spPr>
          <a:xfrm>
            <a:off x="0" y="1556792"/>
            <a:ext cx="9144000" cy="5232624"/>
          </a:xfrm>
          <a:prstGeom prst="roundRect">
            <a:avLst/>
          </a:prstGeom>
          <a:no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5" name="テキスト ボックス 94"/>
          <p:cNvSpPr txBox="1"/>
          <p:nvPr/>
        </p:nvSpPr>
        <p:spPr>
          <a:xfrm>
            <a:off x="2359860" y="1196752"/>
            <a:ext cx="3998641" cy="769441"/>
          </a:xfrm>
          <a:prstGeom prst="rect">
            <a:avLst/>
          </a:prstGeom>
          <a:solidFill>
            <a:schemeClr val="bg1"/>
          </a:solidFill>
        </p:spPr>
        <p:txBody>
          <a:bodyPr wrap="square" rtlCol="0">
            <a:spAutoFit/>
          </a:bodyPr>
          <a:lstStyle/>
          <a:p>
            <a:r>
              <a:rPr kumimoji="1" lang="en-US" altLang="ja-JP" sz="4400" i="1" dirty="0" smtClean="0">
                <a:solidFill>
                  <a:schemeClr val="accent2"/>
                </a:solidFill>
              </a:rPr>
              <a:t>Chiba University</a:t>
            </a:r>
            <a:endParaRPr kumimoji="1" lang="ja-JP" altLang="en-US" sz="4400" i="1" dirty="0">
              <a:solidFill>
                <a:schemeClr val="accent2"/>
              </a:solidFill>
            </a:endParaRPr>
          </a:p>
        </p:txBody>
      </p: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7890" y="67908"/>
            <a:ext cx="110957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6" name="右矢印 5125"/>
          <p:cNvSpPr/>
          <p:nvPr/>
        </p:nvSpPr>
        <p:spPr>
          <a:xfrm rot="17788706">
            <a:off x="7324483" y="1234228"/>
            <a:ext cx="1435123" cy="1180127"/>
          </a:xfrm>
          <a:prstGeom prst="righ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7" name="テキスト ボックス 5126"/>
          <p:cNvSpPr txBox="1"/>
          <p:nvPr/>
        </p:nvSpPr>
        <p:spPr>
          <a:xfrm rot="17704747">
            <a:off x="7349092" y="1406889"/>
            <a:ext cx="1352170" cy="646331"/>
          </a:xfrm>
          <a:prstGeom prst="rect">
            <a:avLst/>
          </a:prstGeom>
          <a:noFill/>
        </p:spPr>
        <p:txBody>
          <a:bodyPr wrap="square" rtlCol="0">
            <a:spAutoFit/>
          </a:bodyPr>
          <a:lstStyle/>
          <a:p>
            <a:r>
              <a:rPr kumimoji="1" lang="en-US" altLang="ja-JP" dirty="0" smtClean="0">
                <a:solidFill>
                  <a:schemeClr val="bg1"/>
                </a:solidFill>
              </a:rPr>
              <a:t>Open </a:t>
            </a:r>
          </a:p>
          <a:p>
            <a:r>
              <a:rPr kumimoji="1" lang="en-US" altLang="ja-JP" dirty="0" smtClean="0">
                <a:solidFill>
                  <a:schemeClr val="bg1"/>
                </a:solidFill>
              </a:rPr>
              <a:t>Access</a:t>
            </a:r>
            <a:endParaRPr kumimoji="1" lang="ja-JP" altLang="en-US" dirty="0">
              <a:solidFill>
                <a:schemeClr val="bg1"/>
              </a:solidFill>
            </a:endParaRPr>
          </a:p>
        </p:txBody>
      </p:sp>
    </p:spTree>
    <p:extLst>
      <p:ext uri="{BB962C8B-B14F-4D97-AF65-F5344CB8AC3E}">
        <p14:creationId xmlns:p14="http://schemas.microsoft.com/office/powerpoint/2010/main" val="37407391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82688" y="2420888"/>
            <a:ext cx="6753592" cy="1569660"/>
          </a:xfrm>
          <a:prstGeom prst="rect">
            <a:avLst/>
          </a:prstGeom>
          <a:noFill/>
        </p:spPr>
        <p:txBody>
          <a:bodyPr wrap="square" rtlCol="0">
            <a:spAutoFit/>
          </a:bodyPr>
          <a:lstStyle/>
          <a:p>
            <a:r>
              <a:rPr kumimoji="1" lang="en-US" altLang="ja-JP" sz="9600" i="1" dirty="0" smtClean="0">
                <a:solidFill>
                  <a:schemeClr val="tx2">
                    <a:lumMod val="75000"/>
                  </a:schemeClr>
                </a:solidFill>
              </a:rPr>
              <a:t>Thank  You</a:t>
            </a:r>
            <a:endParaRPr kumimoji="1" lang="ja-JP" altLang="en-US" sz="9600" i="1" dirty="0">
              <a:solidFill>
                <a:schemeClr val="tx2">
                  <a:lumMod val="75000"/>
                </a:schemeClr>
              </a:solidFill>
            </a:endParaRPr>
          </a:p>
        </p:txBody>
      </p:sp>
    </p:spTree>
    <p:extLst>
      <p:ext uri="{BB962C8B-B14F-4D97-AF65-F5344CB8AC3E}">
        <p14:creationId xmlns:p14="http://schemas.microsoft.com/office/powerpoint/2010/main" val="3273561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4357700" cy="490066"/>
          </a:xfrm>
        </p:spPr>
        <p:txBody>
          <a:bodyPr>
            <a:normAutofit fontScale="90000"/>
          </a:bodyPr>
          <a:lstStyle/>
          <a:p>
            <a:pPr algn="l"/>
            <a:r>
              <a:rPr kumimoji="1" lang="en-US" altLang="ja-JP" dirty="0" smtClean="0"/>
              <a:t>CURATOR</a:t>
            </a:r>
            <a:endParaRPr kumimoji="1" lang="ja-JP" altLang="en-US" dirty="0"/>
          </a:p>
        </p:txBody>
      </p:sp>
      <p:sp>
        <p:nvSpPr>
          <p:cNvPr id="6" name="テキスト ボックス 5"/>
          <p:cNvSpPr txBox="1"/>
          <p:nvPr/>
        </p:nvSpPr>
        <p:spPr>
          <a:xfrm>
            <a:off x="296652" y="1343665"/>
            <a:ext cx="8595828" cy="4893647"/>
          </a:xfrm>
          <a:prstGeom prst="rect">
            <a:avLst/>
          </a:prstGeom>
          <a:noFill/>
          <a:ln>
            <a:solidFill>
              <a:schemeClr val="accent1"/>
            </a:solidFill>
          </a:ln>
        </p:spPr>
        <p:txBody>
          <a:bodyPr wrap="square" rtlCol="0">
            <a:spAutoFit/>
          </a:bodyPr>
          <a:lstStyle/>
          <a:p>
            <a:r>
              <a:rPr lang="en-US" altLang="ja-JP" sz="2400" dirty="0" smtClean="0"/>
              <a:t>  CURATOR </a:t>
            </a:r>
            <a:r>
              <a:rPr lang="en-US" altLang="ja-JP" sz="2400" dirty="0"/>
              <a:t>(</a:t>
            </a:r>
            <a:r>
              <a:rPr lang="en-US" altLang="ja-JP" sz="2400" dirty="0">
                <a:solidFill>
                  <a:srgbClr val="FF0000"/>
                </a:solidFill>
              </a:rPr>
              <a:t>C</a:t>
            </a:r>
            <a:r>
              <a:rPr lang="en-US" altLang="ja-JP" sz="2400" dirty="0"/>
              <a:t>hiba </a:t>
            </a:r>
            <a:r>
              <a:rPr lang="en-US" altLang="ja-JP" sz="2400" dirty="0">
                <a:solidFill>
                  <a:srgbClr val="FF0000"/>
                </a:solidFill>
              </a:rPr>
              <a:t>U</a:t>
            </a:r>
            <a:r>
              <a:rPr lang="en-US" altLang="ja-JP" sz="2400" dirty="0"/>
              <a:t>niversity's </a:t>
            </a:r>
            <a:r>
              <a:rPr lang="en-US" altLang="ja-JP" sz="2400" dirty="0">
                <a:solidFill>
                  <a:srgbClr val="FF0000"/>
                </a:solidFill>
              </a:rPr>
              <a:t>R</a:t>
            </a:r>
            <a:r>
              <a:rPr lang="en-US" altLang="ja-JP" sz="2400" dirty="0"/>
              <a:t>epository for </a:t>
            </a:r>
            <a:r>
              <a:rPr lang="en-US" altLang="ja-JP" sz="2400" dirty="0">
                <a:solidFill>
                  <a:srgbClr val="FF0000"/>
                </a:solidFill>
              </a:rPr>
              <a:t>A</a:t>
            </a:r>
            <a:r>
              <a:rPr lang="en-US" altLang="ja-JP" sz="2400" dirty="0"/>
              <a:t>ccess </a:t>
            </a:r>
            <a:r>
              <a:rPr lang="en-US" altLang="ja-JP" sz="2400" dirty="0">
                <a:solidFill>
                  <a:srgbClr val="FF0000"/>
                </a:solidFill>
              </a:rPr>
              <a:t>t</a:t>
            </a:r>
            <a:r>
              <a:rPr lang="en-US" altLang="ja-JP" sz="2400" dirty="0"/>
              <a:t>o </a:t>
            </a:r>
            <a:r>
              <a:rPr lang="en-US" altLang="ja-JP" sz="2400" dirty="0">
                <a:solidFill>
                  <a:srgbClr val="FF0000"/>
                </a:solidFill>
              </a:rPr>
              <a:t>O</a:t>
            </a:r>
            <a:r>
              <a:rPr lang="en-US" altLang="ja-JP" sz="2400" dirty="0"/>
              <a:t>utcomes from </a:t>
            </a:r>
            <a:r>
              <a:rPr lang="en-US" altLang="ja-JP" sz="2400" dirty="0">
                <a:solidFill>
                  <a:srgbClr val="FF0000"/>
                </a:solidFill>
              </a:rPr>
              <a:t>R</a:t>
            </a:r>
            <a:r>
              <a:rPr lang="en-US" altLang="ja-JP" sz="2400" dirty="0"/>
              <a:t>esearch) captures, preserves and makes publicly available intellectual digital materials from research activities on Chiba University campuses, including peer-reviewed articles, theses, preprints, statistical and experimental data, course materials and </a:t>
            </a:r>
            <a:r>
              <a:rPr lang="en-US" altLang="ja-JP" sz="2400" dirty="0" err="1"/>
              <a:t>softwares</a:t>
            </a:r>
            <a:r>
              <a:rPr lang="en-US" altLang="ja-JP" sz="2400" dirty="0"/>
              <a:t>. </a:t>
            </a:r>
            <a:r>
              <a:rPr lang="en-US" altLang="ja-JP" sz="2400" dirty="0" smtClean="0"/>
              <a:t/>
            </a:r>
            <a:br>
              <a:rPr lang="en-US" altLang="ja-JP" sz="2400" dirty="0" smtClean="0"/>
            </a:br>
            <a:r>
              <a:rPr lang="en-US" altLang="ja-JP" sz="2400" dirty="0" smtClean="0"/>
              <a:t>  CURATOR </a:t>
            </a:r>
            <a:r>
              <a:rPr lang="en-US" altLang="ja-JP" sz="2400" dirty="0"/>
              <a:t>is intended to function as the portal for the outcomes from Chiba University's research activities. The University Library is responsible for building and operating CURATOR under the guidance of the Faculty Committee for Improved Scholarly Information Availability, which commissioned by the Library Board of Faculty Representatives to systematically promote and arrange disseminative activities by the University.</a:t>
            </a:r>
            <a:endParaRPr kumimoji="1" lang="ja-JP" altLang="en-US" sz="2400" dirty="0"/>
          </a:p>
        </p:txBody>
      </p:sp>
    </p:spTree>
    <p:extLst>
      <p:ext uri="{BB962C8B-B14F-4D97-AF65-F5344CB8AC3E}">
        <p14:creationId xmlns:p14="http://schemas.microsoft.com/office/powerpoint/2010/main" val="3287026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512" y="274638"/>
            <a:ext cx="4357700" cy="490066"/>
          </a:xfrm>
        </p:spPr>
        <p:txBody>
          <a:bodyPr>
            <a:normAutofit fontScale="90000"/>
          </a:bodyPr>
          <a:lstStyle/>
          <a:p>
            <a:pPr algn="l"/>
            <a:r>
              <a:rPr kumimoji="1" lang="en-US" altLang="ja-JP" dirty="0" smtClean="0"/>
              <a:t>CURATOR</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265410"/>
            <a:ext cx="8640960" cy="4755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p:cNvSpPr/>
          <p:nvPr/>
        </p:nvSpPr>
        <p:spPr>
          <a:xfrm>
            <a:off x="2483768" y="6228020"/>
            <a:ext cx="6246440" cy="369332"/>
          </a:xfrm>
          <a:prstGeom prst="rect">
            <a:avLst/>
          </a:prstGeom>
        </p:spPr>
        <p:txBody>
          <a:bodyPr wrap="square">
            <a:spAutoFit/>
          </a:bodyPr>
          <a:lstStyle/>
          <a:p>
            <a:r>
              <a:rPr lang="en-US" altLang="ja-JP" dirty="0" smtClean="0"/>
              <a:t>http://mitizane.ll.chiba-u.jp/curator/index_e.html</a:t>
            </a:r>
            <a:endParaRPr lang="ja-JP" altLang="en-US" dirty="0"/>
          </a:p>
        </p:txBody>
      </p:sp>
    </p:spTree>
    <p:extLst>
      <p:ext uri="{BB962C8B-B14F-4D97-AF65-F5344CB8AC3E}">
        <p14:creationId xmlns:p14="http://schemas.microsoft.com/office/powerpoint/2010/main" val="27670409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78098"/>
          </a:xfrm>
        </p:spPr>
        <p:txBody>
          <a:bodyPr>
            <a:normAutofit/>
          </a:bodyPr>
          <a:lstStyle/>
          <a:p>
            <a:r>
              <a:rPr lang="en-US" altLang="ja-JP" dirty="0" smtClean="0"/>
              <a:t>Japan’s  First IR Server</a:t>
            </a:r>
          </a:p>
        </p:txBody>
      </p:sp>
      <p:pic>
        <p:nvPicPr>
          <p:cNvPr id="1026" name="Picture 2" descr="https://fbcdn-sphotos-d-a.akamaihd.net/hphotos-ak-xpf1/v/t1.0-9/10888385_743879549031411_7655203669550873291_n.jpg?oh=9f3092cb03ca808a1316aedbab3321f2&amp;oe=552C425C&amp;__gda__=1431921974_d9528e0f711f768209ec067619ce992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340767"/>
            <a:ext cx="6768752" cy="507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418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0177" y="1268760"/>
            <a:ext cx="8280920" cy="5355312"/>
          </a:xfrm>
          <a:prstGeom prst="rect">
            <a:avLst/>
          </a:prstGeom>
          <a:noFill/>
        </p:spPr>
        <p:txBody>
          <a:bodyPr wrap="square" rtlCol="0">
            <a:spAutoFit/>
          </a:bodyPr>
          <a:lstStyle/>
          <a:p>
            <a:r>
              <a:rPr kumimoji="1" lang="en-US" altLang="ja-JP" sz="3600" dirty="0" smtClean="0"/>
              <a:t>2002 The Library prepared to launch </a:t>
            </a:r>
            <a:endParaRPr kumimoji="1" lang="en-US" altLang="ja-JP" sz="3600" dirty="0" smtClean="0"/>
          </a:p>
          <a:p>
            <a:r>
              <a:rPr lang="ja-JP" altLang="en-US" sz="3600" dirty="0"/>
              <a:t>　</a:t>
            </a:r>
            <a:r>
              <a:rPr lang="ja-JP" altLang="en-US" sz="3600" dirty="0" smtClean="0"/>
              <a:t>　　　</a:t>
            </a:r>
            <a:r>
              <a:rPr kumimoji="1" lang="en-US" altLang="ja-JP" sz="3600" dirty="0" smtClean="0"/>
              <a:t>an </a:t>
            </a:r>
            <a:r>
              <a:rPr kumimoji="1" lang="en-US" altLang="ja-JP" sz="3600" dirty="0" smtClean="0"/>
              <a:t>institutional repository</a:t>
            </a:r>
          </a:p>
          <a:p>
            <a:endParaRPr lang="en-US" altLang="ja-JP" sz="3600" dirty="0"/>
          </a:p>
          <a:p>
            <a:r>
              <a:rPr kumimoji="1" lang="en-US" altLang="ja-JP" sz="3600" dirty="0" smtClean="0"/>
              <a:t>2003 Tested the prototype</a:t>
            </a:r>
          </a:p>
          <a:p>
            <a:endParaRPr lang="en-US" altLang="ja-JP" sz="3600" dirty="0"/>
          </a:p>
          <a:p>
            <a:r>
              <a:rPr kumimoji="1" lang="en-US" altLang="ja-JP" sz="3600" dirty="0" smtClean="0"/>
              <a:t>2004 The repository project formally </a:t>
            </a:r>
            <a:r>
              <a:rPr kumimoji="1" lang="ja-JP" altLang="en-US" sz="3600" dirty="0" smtClean="0"/>
              <a:t>　　</a:t>
            </a:r>
            <a:endParaRPr kumimoji="1" lang="en-US" altLang="ja-JP" sz="3600" dirty="0" smtClean="0"/>
          </a:p>
          <a:p>
            <a:r>
              <a:rPr lang="ja-JP" altLang="en-US" sz="3600" dirty="0"/>
              <a:t>　</a:t>
            </a:r>
            <a:r>
              <a:rPr lang="ja-JP" altLang="en-US" sz="3600" dirty="0" smtClean="0"/>
              <a:t>　　　</a:t>
            </a:r>
            <a:r>
              <a:rPr kumimoji="1" lang="en-US" altLang="ja-JP" sz="3600" dirty="0" smtClean="0"/>
              <a:t>approved</a:t>
            </a:r>
            <a:endParaRPr kumimoji="1" lang="en-US" altLang="ja-JP" sz="3600" dirty="0" smtClean="0"/>
          </a:p>
          <a:p>
            <a:endParaRPr lang="en-US" altLang="ja-JP" sz="3600" dirty="0"/>
          </a:p>
          <a:p>
            <a:r>
              <a:rPr kumimoji="1" lang="en-US" altLang="ja-JP" sz="3600" dirty="0" smtClean="0"/>
              <a:t>2005 CURATOR was released officially</a:t>
            </a:r>
          </a:p>
          <a:p>
            <a:endParaRPr kumimoji="1" lang="ja-JP" altLang="en-US" dirty="0"/>
          </a:p>
        </p:txBody>
      </p:sp>
      <p:sp>
        <p:nvSpPr>
          <p:cNvPr id="6" name="タイトル 5"/>
          <p:cNvSpPr>
            <a:spLocks noGrp="1"/>
          </p:cNvSpPr>
          <p:nvPr>
            <p:ph type="title"/>
          </p:nvPr>
        </p:nvSpPr>
        <p:spPr/>
        <p:txBody>
          <a:bodyPr>
            <a:normAutofit/>
          </a:bodyPr>
          <a:lstStyle/>
          <a:p>
            <a:pPr rtl="0" eaLnBrk="1" latinLnBrk="0" hangingPunct="1"/>
            <a:r>
              <a:rPr kumimoji="1" lang="en-US" altLang="ja-JP" sz="4000" kern="1200" dirty="0" smtClean="0">
                <a:solidFill>
                  <a:srgbClr val="000000"/>
                </a:solidFill>
                <a:effectLst/>
                <a:latin typeface="Calibri"/>
                <a:ea typeface="ＭＳ Ｐゴシック"/>
                <a:cs typeface="+mn-cs"/>
              </a:rPr>
              <a:t>CURATOR’s  Progress</a:t>
            </a:r>
            <a:endParaRPr kumimoji="1" lang="ja-JP" altLang="en-US" sz="4000" dirty="0"/>
          </a:p>
        </p:txBody>
      </p:sp>
    </p:spTree>
    <p:extLst>
      <p:ext uri="{BB962C8B-B14F-4D97-AF65-F5344CB8AC3E}">
        <p14:creationId xmlns:p14="http://schemas.microsoft.com/office/powerpoint/2010/main" val="32498672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CURATOR</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en-US" altLang="ja-JP" sz="3600" dirty="0" smtClean="0"/>
              <a:t>System : E-Repository</a:t>
            </a:r>
          </a:p>
          <a:p>
            <a:pPr marL="0" indent="0">
              <a:buNone/>
            </a:pPr>
            <a:r>
              <a:rPr lang="en-US" altLang="ja-JP" sz="3600" dirty="0"/>
              <a:t> </a:t>
            </a:r>
            <a:r>
              <a:rPr lang="en-US" altLang="ja-JP" sz="3600" dirty="0" smtClean="0"/>
              <a:t>     </a:t>
            </a:r>
            <a:r>
              <a:rPr lang="ja-JP" altLang="en-US" sz="3600" dirty="0" smtClean="0"/>
              <a:t>・</a:t>
            </a:r>
            <a:r>
              <a:rPr lang="en-US" altLang="ja-JP" sz="3600" dirty="0" smtClean="0"/>
              <a:t> </a:t>
            </a:r>
            <a:r>
              <a:rPr lang="en-US" altLang="ja-JP" sz="3600" dirty="0" smtClean="0"/>
              <a:t>Custom-made</a:t>
            </a:r>
            <a:r>
              <a:rPr lang="ja-JP" altLang="en-US" sz="3600" dirty="0" smtClean="0"/>
              <a:t>→</a:t>
            </a:r>
            <a:r>
              <a:rPr lang="en-US" altLang="ja-JP" sz="3600" dirty="0" smtClean="0"/>
              <a:t>commercialized </a:t>
            </a:r>
            <a:r>
              <a:rPr lang="en-US" altLang="ja-JP" sz="3600" dirty="0"/>
              <a:t>after</a:t>
            </a:r>
            <a:endParaRPr lang="en-US" altLang="ja-JP" sz="3600" dirty="0" smtClean="0"/>
          </a:p>
          <a:p>
            <a:pPr marL="0" indent="0">
              <a:buNone/>
            </a:pPr>
            <a:r>
              <a:rPr kumimoji="1" lang="ja-JP" altLang="en-US" sz="3600" dirty="0"/>
              <a:t>　</a:t>
            </a:r>
            <a:r>
              <a:rPr kumimoji="1" lang="ja-JP" altLang="en-US" sz="3600" dirty="0" smtClean="0"/>
              <a:t>　</a:t>
            </a:r>
            <a:r>
              <a:rPr lang="ja-JP" altLang="en-US" sz="3600" dirty="0" smtClean="0"/>
              <a:t>・ </a:t>
            </a:r>
            <a:r>
              <a:rPr lang="en-US" altLang="ja-JP" sz="3600" dirty="0" smtClean="0"/>
              <a:t>Not using open source software</a:t>
            </a:r>
          </a:p>
          <a:p>
            <a:pPr marL="0" indent="0">
              <a:buNone/>
            </a:pPr>
            <a:r>
              <a:rPr lang="en-US" altLang="ja-JP" sz="3600" dirty="0" smtClean="0"/>
              <a:t>OS: Linux </a:t>
            </a:r>
            <a:r>
              <a:rPr lang="en-US" altLang="ja-JP" sz="3600" dirty="0" smtClean="0"/>
              <a:t>DB</a:t>
            </a:r>
            <a:r>
              <a:rPr lang="ja-JP" altLang="en-US" sz="3600" dirty="0" smtClean="0"/>
              <a:t>＋</a:t>
            </a:r>
            <a:r>
              <a:rPr lang="en-US" altLang="ja-JP" sz="3600" dirty="0" smtClean="0"/>
              <a:t> </a:t>
            </a:r>
            <a:r>
              <a:rPr lang="en-US" altLang="ja-JP" sz="3600" dirty="0" smtClean="0"/>
              <a:t>Oracle</a:t>
            </a:r>
          </a:p>
          <a:p>
            <a:pPr marL="0" indent="0">
              <a:buNone/>
            </a:pPr>
            <a:endParaRPr kumimoji="1" lang="en-US" altLang="ja-JP"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178688"/>
            <a:ext cx="4680520" cy="246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5878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2782754511"/>
              </p:ext>
            </p:extLst>
          </p:nvPr>
        </p:nvGraphicFramePr>
        <p:xfrm>
          <a:off x="1187624" y="1272495"/>
          <a:ext cx="7416824" cy="5396865"/>
        </p:xfrm>
        <a:graphic>
          <a:graphicData uri="http://schemas.openxmlformats.org/drawingml/2006/table">
            <a:tbl>
              <a:tblPr firstRow="1" bandRow="1">
                <a:tableStyleId>{5C22544A-7EE6-4342-B048-85BDC9FD1C3A}</a:tableStyleId>
              </a:tblPr>
              <a:tblGrid>
                <a:gridCol w="5698598"/>
                <a:gridCol w="1718226"/>
              </a:tblGrid>
              <a:tr h="494158">
                <a:tc>
                  <a:txBody>
                    <a:bodyPr/>
                    <a:lstStyle/>
                    <a:p>
                      <a:pPr algn="l"/>
                      <a:r>
                        <a:rPr lang="en-US" sz="2800" i="0" dirty="0">
                          <a:solidFill>
                            <a:schemeClr val="bg1"/>
                          </a:solidFill>
                          <a:latin typeface="HG丸ｺﾞｼｯｸM-PRO" panose="020F0600000000000000" pitchFamily="50" charset="-128"/>
                          <a:ea typeface="HG丸ｺﾞｼｯｸM-PRO" panose="020F0600000000000000" pitchFamily="50" charset="-128"/>
                        </a:rPr>
                        <a:t>resource </a:t>
                      </a:r>
                      <a:r>
                        <a:rPr lang="en-US" sz="2800" i="0" dirty="0" smtClean="0">
                          <a:solidFill>
                            <a:schemeClr val="bg1"/>
                          </a:solidFill>
                          <a:latin typeface="HG丸ｺﾞｼｯｸM-PRO" panose="020F0600000000000000" pitchFamily="50" charset="-128"/>
                          <a:ea typeface="HG丸ｺﾞｼｯｸM-PRO" panose="020F0600000000000000" pitchFamily="50" charset="-128"/>
                        </a:rPr>
                        <a:t>type</a:t>
                      </a:r>
                      <a:endParaRPr lang="en-US" sz="2800" i="0" dirty="0">
                        <a:solidFill>
                          <a:schemeClr val="bg1"/>
                        </a:solidFill>
                        <a:latin typeface="HG丸ｺﾞｼｯｸM-PRO" panose="020F0600000000000000" pitchFamily="50" charset="-128"/>
                        <a:ea typeface="HG丸ｺﾞｼｯｸM-PRO" panose="020F0600000000000000" pitchFamily="50" charset="-128"/>
                      </a:endParaRPr>
                    </a:p>
                  </a:txBody>
                  <a:tcPr anchor="ctr"/>
                </a:tc>
                <a:tc>
                  <a:txBody>
                    <a:bodyPr/>
                    <a:lstStyle/>
                    <a:p>
                      <a:pPr algn="r" fontAlgn="ctr"/>
                      <a:r>
                        <a:rPr lang="en-US" altLang="ja-JP" sz="2800" b="0" i="0" u="none" strike="noStrike" dirty="0" smtClean="0">
                          <a:solidFill>
                            <a:schemeClr val="bg1"/>
                          </a:solidFill>
                          <a:effectLst/>
                          <a:latin typeface="HG丸ｺﾞｼｯｸM-PRO" panose="020F0600000000000000" pitchFamily="50" charset="-128"/>
                          <a:ea typeface="HG丸ｺﾞｼｯｸM-PRO" panose="020F0600000000000000" pitchFamily="50" charset="-128"/>
                        </a:rPr>
                        <a:t>Number</a:t>
                      </a:r>
                      <a:endParaRPr lang="en-US" altLang="ja-JP" sz="2800" b="0" i="0" u="none" strike="noStrike" dirty="0">
                        <a:solidFill>
                          <a:schemeClr val="bg1"/>
                        </a:solidFill>
                        <a:effectLst/>
                        <a:latin typeface="HG丸ｺﾞｼｯｸM-PRO" panose="020F0600000000000000" pitchFamily="50" charset="-128"/>
                        <a:ea typeface="HG丸ｺﾞｼｯｸM-PRO" panose="020F0600000000000000" pitchFamily="50" charset="-128"/>
                      </a:endParaRPr>
                    </a:p>
                  </a:txBody>
                  <a:tcPr marL="9525" marR="9525" marT="9525" marB="0" anchor="ctr"/>
                </a:tc>
              </a:tr>
              <a:tr h="357902">
                <a:tc>
                  <a:txBody>
                    <a:bodyPr/>
                    <a:lstStyle/>
                    <a:p>
                      <a:pPr algn="l" fontAlgn="ctr"/>
                      <a:r>
                        <a:rPr lang="en-US" sz="2400" b="0" i="1" u="none" strike="noStrike" dirty="0">
                          <a:solidFill>
                            <a:srgbClr val="000000"/>
                          </a:solidFill>
                          <a:effectLst/>
                          <a:latin typeface="ＭＳ Ｐゴシック"/>
                        </a:rPr>
                        <a:t>Journal Article</a:t>
                      </a:r>
                    </a:p>
                  </a:txBody>
                  <a:tcPr marL="9525" marR="9525" marT="9525" marB="0" anchor="ctr"/>
                </a:tc>
                <a:tc>
                  <a:txBody>
                    <a:bodyPr/>
                    <a:lstStyle/>
                    <a:p>
                      <a:pPr algn="r" fontAlgn="ctr"/>
                      <a:r>
                        <a:rPr lang="en-US" altLang="ja-JP" sz="2400" b="0" i="1" u="none" strike="noStrike" dirty="0" smtClean="0">
                          <a:solidFill>
                            <a:srgbClr val="000000"/>
                          </a:solidFill>
                          <a:effectLst/>
                          <a:latin typeface="ＭＳ Ｐゴシック"/>
                        </a:rPr>
                        <a:t>25,175</a:t>
                      </a:r>
                      <a:endParaRPr lang="en-US" altLang="ja-JP" sz="2400" b="0" i="1" u="none" strike="noStrike" dirty="0">
                        <a:solidFill>
                          <a:srgbClr val="000000"/>
                        </a:solidFill>
                        <a:effectLst/>
                        <a:latin typeface="ＭＳ Ｐゴシック"/>
                      </a:endParaRPr>
                    </a:p>
                  </a:txBody>
                  <a:tcPr marL="9525" marR="360000" marT="9525" marB="0" anchor="ctr"/>
                </a:tc>
              </a:tr>
              <a:tr h="357902">
                <a:tc>
                  <a:txBody>
                    <a:bodyPr/>
                    <a:lstStyle/>
                    <a:p>
                      <a:pPr algn="l" fontAlgn="ctr"/>
                      <a:r>
                        <a:rPr lang="en-US" sz="2400" b="0" i="1" u="none" strike="noStrike" dirty="0">
                          <a:solidFill>
                            <a:srgbClr val="000000"/>
                          </a:solidFill>
                          <a:effectLst/>
                          <a:latin typeface="ＭＳ Ｐゴシック"/>
                        </a:rPr>
                        <a:t>Thesis or Dissertation</a:t>
                      </a:r>
                    </a:p>
                  </a:txBody>
                  <a:tcPr marL="9525" marR="9525" marT="9525" marB="0" anchor="ctr"/>
                </a:tc>
                <a:tc>
                  <a:txBody>
                    <a:bodyPr/>
                    <a:lstStyle/>
                    <a:p>
                      <a:pPr algn="r" fontAlgn="ctr"/>
                      <a:r>
                        <a:rPr lang="en-US" altLang="ja-JP" sz="2400" b="0" i="1" u="none" strike="noStrike" dirty="0">
                          <a:solidFill>
                            <a:srgbClr val="000000"/>
                          </a:solidFill>
                          <a:effectLst/>
                          <a:latin typeface="ＭＳ Ｐゴシック"/>
                        </a:rPr>
                        <a:t>958</a:t>
                      </a:r>
                    </a:p>
                  </a:txBody>
                  <a:tcPr marL="9525" marR="360000" marT="9525" marB="0" anchor="ctr"/>
                </a:tc>
              </a:tr>
              <a:tr h="357902">
                <a:tc>
                  <a:txBody>
                    <a:bodyPr/>
                    <a:lstStyle/>
                    <a:p>
                      <a:pPr algn="l" fontAlgn="ctr"/>
                      <a:r>
                        <a:rPr lang="en-US" sz="2400" b="0" i="1" u="none" strike="noStrike" dirty="0">
                          <a:solidFill>
                            <a:srgbClr val="000000"/>
                          </a:solidFill>
                          <a:effectLst/>
                          <a:latin typeface="ＭＳ Ｐゴシック"/>
                        </a:rPr>
                        <a:t>Departmental Bulletin Paper</a:t>
                      </a:r>
                    </a:p>
                  </a:txBody>
                  <a:tcPr marL="9525" marR="9525" marT="9525" marB="0" anchor="ctr"/>
                </a:tc>
                <a:tc>
                  <a:txBody>
                    <a:bodyPr/>
                    <a:lstStyle/>
                    <a:p>
                      <a:pPr algn="r" fontAlgn="ctr"/>
                      <a:r>
                        <a:rPr lang="en-US" altLang="ja-JP" sz="2400" b="0" i="1" u="none" strike="noStrike" dirty="0" smtClean="0">
                          <a:solidFill>
                            <a:srgbClr val="000000"/>
                          </a:solidFill>
                          <a:effectLst/>
                          <a:latin typeface="ＭＳ Ｐゴシック"/>
                        </a:rPr>
                        <a:t>7,515</a:t>
                      </a:r>
                      <a:endParaRPr lang="en-US" altLang="ja-JP" sz="2400" b="0" i="1" u="none" strike="noStrike" dirty="0">
                        <a:solidFill>
                          <a:srgbClr val="000000"/>
                        </a:solidFill>
                        <a:effectLst/>
                        <a:latin typeface="ＭＳ Ｐゴシック"/>
                      </a:endParaRPr>
                    </a:p>
                  </a:txBody>
                  <a:tcPr marL="9525" marR="360000" marT="9525" marB="0" anchor="ctr"/>
                </a:tc>
              </a:tr>
              <a:tr h="357902">
                <a:tc>
                  <a:txBody>
                    <a:bodyPr/>
                    <a:lstStyle/>
                    <a:p>
                      <a:pPr algn="l" fontAlgn="ctr"/>
                      <a:r>
                        <a:rPr lang="en-US" sz="2400" b="0" i="1" u="none" strike="noStrike" dirty="0">
                          <a:solidFill>
                            <a:srgbClr val="000000"/>
                          </a:solidFill>
                          <a:effectLst/>
                          <a:latin typeface="ＭＳ Ｐゴシック"/>
                        </a:rPr>
                        <a:t>Conference Pape</a:t>
                      </a:r>
                    </a:p>
                  </a:txBody>
                  <a:tcPr marL="9525" marR="9525" marT="9525" marB="0" anchor="ctr"/>
                </a:tc>
                <a:tc>
                  <a:txBody>
                    <a:bodyPr/>
                    <a:lstStyle/>
                    <a:p>
                      <a:pPr algn="r" fontAlgn="ctr"/>
                      <a:r>
                        <a:rPr lang="en-US" altLang="ja-JP" sz="2400" b="0" i="1" u="none" strike="noStrike" dirty="0">
                          <a:solidFill>
                            <a:srgbClr val="000000"/>
                          </a:solidFill>
                          <a:effectLst/>
                          <a:latin typeface="ＭＳ Ｐゴシック"/>
                        </a:rPr>
                        <a:t>30</a:t>
                      </a:r>
                    </a:p>
                  </a:txBody>
                  <a:tcPr marL="9525" marR="360000" marT="9525" marB="0" anchor="ctr"/>
                </a:tc>
              </a:tr>
              <a:tr h="357902">
                <a:tc>
                  <a:txBody>
                    <a:bodyPr/>
                    <a:lstStyle/>
                    <a:p>
                      <a:pPr algn="l" fontAlgn="ctr"/>
                      <a:r>
                        <a:rPr lang="en-US" sz="2400" b="0" i="1" u="none" strike="noStrike" dirty="0">
                          <a:solidFill>
                            <a:srgbClr val="000000"/>
                          </a:solidFill>
                          <a:effectLst/>
                          <a:latin typeface="ＭＳ Ｐゴシック"/>
                        </a:rPr>
                        <a:t>Presentation</a:t>
                      </a:r>
                    </a:p>
                  </a:txBody>
                  <a:tcPr marL="9525" marR="9525" marT="9525" marB="0" anchor="ctr"/>
                </a:tc>
                <a:tc>
                  <a:txBody>
                    <a:bodyPr/>
                    <a:lstStyle/>
                    <a:p>
                      <a:pPr algn="r" fontAlgn="ctr"/>
                      <a:r>
                        <a:rPr lang="en-US" altLang="ja-JP" sz="2400" b="0" i="1" u="none" strike="noStrike" dirty="0">
                          <a:solidFill>
                            <a:srgbClr val="000000"/>
                          </a:solidFill>
                          <a:effectLst/>
                          <a:latin typeface="ＭＳ Ｐゴシック"/>
                        </a:rPr>
                        <a:t>121</a:t>
                      </a:r>
                    </a:p>
                  </a:txBody>
                  <a:tcPr marL="9525" marR="360000" marT="9525" marB="0" anchor="ctr"/>
                </a:tc>
              </a:tr>
              <a:tr h="357902">
                <a:tc>
                  <a:txBody>
                    <a:bodyPr/>
                    <a:lstStyle/>
                    <a:p>
                      <a:pPr algn="l" fontAlgn="ctr"/>
                      <a:r>
                        <a:rPr lang="en-US" sz="2400" b="0" i="1" u="none" strike="noStrike" dirty="0">
                          <a:solidFill>
                            <a:srgbClr val="000000"/>
                          </a:solidFill>
                          <a:effectLst/>
                          <a:latin typeface="ＭＳ Ｐゴシック"/>
                        </a:rPr>
                        <a:t>Book</a:t>
                      </a:r>
                    </a:p>
                  </a:txBody>
                  <a:tcPr marL="9525" marR="9525" marT="9525" marB="0" anchor="ctr"/>
                </a:tc>
                <a:tc>
                  <a:txBody>
                    <a:bodyPr/>
                    <a:lstStyle/>
                    <a:p>
                      <a:pPr algn="r" fontAlgn="ctr"/>
                      <a:r>
                        <a:rPr lang="en-US" altLang="ja-JP" sz="2400" b="0" i="1" u="none" strike="noStrike" dirty="0">
                          <a:solidFill>
                            <a:srgbClr val="000000"/>
                          </a:solidFill>
                          <a:effectLst/>
                          <a:latin typeface="ＭＳ Ｐゴシック"/>
                        </a:rPr>
                        <a:t>35</a:t>
                      </a:r>
                    </a:p>
                  </a:txBody>
                  <a:tcPr marL="9525" marR="360000" marT="9525" marB="0" anchor="ctr"/>
                </a:tc>
              </a:tr>
              <a:tr h="357902">
                <a:tc>
                  <a:txBody>
                    <a:bodyPr/>
                    <a:lstStyle/>
                    <a:p>
                      <a:pPr algn="l" fontAlgn="ctr"/>
                      <a:r>
                        <a:rPr lang="en-US" sz="2400" b="0" i="1" u="none" strike="noStrike" dirty="0">
                          <a:solidFill>
                            <a:srgbClr val="000000"/>
                          </a:solidFill>
                          <a:effectLst/>
                          <a:latin typeface="ＭＳ Ｐゴシック"/>
                        </a:rPr>
                        <a:t>Technical Report</a:t>
                      </a:r>
                    </a:p>
                  </a:txBody>
                  <a:tcPr marL="9525" marR="9525" marT="9525" marB="0" anchor="ctr"/>
                </a:tc>
                <a:tc>
                  <a:txBody>
                    <a:bodyPr/>
                    <a:lstStyle/>
                    <a:p>
                      <a:pPr algn="r" fontAlgn="ctr"/>
                      <a:r>
                        <a:rPr lang="en-US" altLang="ja-JP" sz="2400" b="0" i="1" u="none" strike="noStrike" dirty="0">
                          <a:solidFill>
                            <a:srgbClr val="000000"/>
                          </a:solidFill>
                          <a:effectLst/>
                          <a:latin typeface="ＭＳ Ｐゴシック"/>
                        </a:rPr>
                        <a:t>35</a:t>
                      </a:r>
                    </a:p>
                  </a:txBody>
                  <a:tcPr marL="9525" marR="360000" marT="9525" marB="0" anchor="ctr"/>
                </a:tc>
              </a:tr>
              <a:tr h="357902">
                <a:tc>
                  <a:txBody>
                    <a:bodyPr/>
                    <a:lstStyle/>
                    <a:p>
                      <a:pPr algn="l" fontAlgn="ctr"/>
                      <a:r>
                        <a:rPr lang="en-US" sz="2400" b="0" i="1" u="none" strike="noStrike" dirty="0">
                          <a:solidFill>
                            <a:srgbClr val="000000"/>
                          </a:solidFill>
                          <a:effectLst/>
                          <a:latin typeface="ＭＳ Ｐゴシック"/>
                        </a:rPr>
                        <a:t>Research Paper</a:t>
                      </a:r>
                    </a:p>
                  </a:txBody>
                  <a:tcPr marL="9525" marR="9525" marT="9525" marB="0" anchor="ctr"/>
                </a:tc>
                <a:tc>
                  <a:txBody>
                    <a:bodyPr/>
                    <a:lstStyle/>
                    <a:p>
                      <a:pPr algn="r" fontAlgn="ctr"/>
                      <a:r>
                        <a:rPr lang="en-US" altLang="ja-JP" sz="2400" b="0" i="1" u="none" strike="noStrike" dirty="0">
                          <a:solidFill>
                            <a:srgbClr val="000000"/>
                          </a:solidFill>
                          <a:effectLst/>
                          <a:latin typeface="ＭＳ Ｐゴシック"/>
                        </a:rPr>
                        <a:t>803</a:t>
                      </a:r>
                    </a:p>
                  </a:txBody>
                  <a:tcPr marL="9525" marR="360000" marT="9525" marB="0" anchor="ctr"/>
                </a:tc>
              </a:tr>
              <a:tr h="357902">
                <a:tc>
                  <a:txBody>
                    <a:bodyPr/>
                    <a:lstStyle/>
                    <a:p>
                      <a:pPr algn="l" fontAlgn="ctr"/>
                      <a:r>
                        <a:rPr lang="en-US" sz="2400" b="0" i="1" u="none" strike="noStrike" dirty="0">
                          <a:solidFill>
                            <a:srgbClr val="000000"/>
                          </a:solidFill>
                          <a:effectLst/>
                          <a:latin typeface="ＭＳ Ｐゴシック"/>
                        </a:rPr>
                        <a:t>Preprint</a:t>
                      </a:r>
                    </a:p>
                  </a:txBody>
                  <a:tcPr marL="9525" marR="9525" marT="9525" marB="0" anchor="ctr"/>
                </a:tc>
                <a:tc>
                  <a:txBody>
                    <a:bodyPr/>
                    <a:lstStyle/>
                    <a:p>
                      <a:pPr algn="r" fontAlgn="ctr"/>
                      <a:r>
                        <a:rPr lang="en-US" altLang="ja-JP" sz="2400" b="0" i="1" u="none" strike="noStrike" dirty="0">
                          <a:solidFill>
                            <a:srgbClr val="000000"/>
                          </a:solidFill>
                          <a:effectLst/>
                          <a:latin typeface="ＭＳ Ｐゴシック"/>
                        </a:rPr>
                        <a:t>12</a:t>
                      </a:r>
                    </a:p>
                  </a:txBody>
                  <a:tcPr marL="9525" marR="360000" marT="9525" marB="0" anchor="ctr"/>
                </a:tc>
              </a:tr>
              <a:tr h="357902">
                <a:tc>
                  <a:txBody>
                    <a:bodyPr/>
                    <a:lstStyle/>
                    <a:p>
                      <a:pPr algn="l" fontAlgn="ctr"/>
                      <a:r>
                        <a:rPr lang="en-US" sz="2400" b="0" i="1" u="none" strike="noStrike" dirty="0">
                          <a:solidFill>
                            <a:srgbClr val="000000"/>
                          </a:solidFill>
                          <a:effectLst/>
                          <a:latin typeface="ＭＳ Ｐゴシック"/>
                        </a:rPr>
                        <a:t>Learning Material</a:t>
                      </a:r>
                    </a:p>
                  </a:txBody>
                  <a:tcPr marL="9525" marR="9525" marT="9525" marB="0" anchor="ctr"/>
                </a:tc>
                <a:tc>
                  <a:txBody>
                    <a:bodyPr/>
                    <a:lstStyle/>
                    <a:p>
                      <a:pPr algn="r" fontAlgn="ctr"/>
                      <a:r>
                        <a:rPr lang="en-US" altLang="ja-JP" sz="2400" b="0" i="1" u="none" strike="noStrike" dirty="0">
                          <a:solidFill>
                            <a:srgbClr val="000000"/>
                          </a:solidFill>
                          <a:effectLst/>
                          <a:latin typeface="ＭＳ Ｐゴシック"/>
                        </a:rPr>
                        <a:t>210</a:t>
                      </a:r>
                    </a:p>
                  </a:txBody>
                  <a:tcPr marL="9525" marR="360000" marT="9525" marB="0" anchor="ctr"/>
                </a:tc>
              </a:tr>
              <a:tr h="357902">
                <a:tc>
                  <a:txBody>
                    <a:bodyPr/>
                    <a:lstStyle/>
                    <a:p>
                      <a:pPr algn="l" fontAlgn="ctr"/>
                      <a:r>
                        <a:rPr lang="en-US" sz="2400" b="0" i="1" u="none" strike="noStrike">
                          <a:solidFill>
                            <a:srgbClr val="000000"/>
                          </a:solidFill>
                          <a:effectLst/>
                          <a:latin typeface="ＭＳ Ｐゴシック"/>
                        </a:rPr>
                        <a:t>Data or Dataset</a:t>
                      </a:r>
                    </a:p>
                  </a:txBody>
                  <a:tcPr marL="9525" marR="9525" marT="9525" marB="0" anchor="ctr"/>
                </a:tc>
                <a:tc>
                  <a:txBody>
                    <a:bodyPr/>
                    <a:lstStyle/>
                    <a:p>
                      <a:pPr algn="r" fontAlgn="ctr"/>
                      <a:r>
                        <a:rPr lang="en-US" altLang="ja-JP" sz="2400" b="0" i="1" u="none" strike="noStrike" dirty="0" smtClean="0">
                          <a:solidFill>
                            <a:srgbClr val="000000"/>
                          </a:solidFill>
                          <a:effectLst/>
                          <a:latin typeface="ＭＳ Ｐゴシック"/>
                        </a:rPr>
                        <a:t>52,223</a:t>
                      </a:r>
                      <a:endParaRPr lang="en-US" altLang="ja-JP" sz="2400" b="0" i="1" u="none" strike="noStrike" dirty="0">
                        <a:solidFill>
                          <a:srgbClr val="000000"/>
                        </a:solidFill>
                        <a:effectLst/>
                        <a:latin typeface="ＭＳ Ｐゴシック"/>
                      </a:endParaRPr>
                    </a:p>
                  </a:txBody>
                  <a:tcPr marL="9525" marR="360000" marT="9525" marB="0" anchor="ctr"/>
                </a:tc>
              </a:tr>
              <a:tr h="357902">
                <a:tc>
                  <a:txBody>
                    <a:bodyPr/>
                    <a:lstStyle/>
                    <a:p>
                      <a:pPr algn="l" fontAlgn="ctr"/>
                      <a:r>
                        <a:rPr lang="en-US" sz="2400" b="0" i="1" u="none" strike="noStrike" dirty="0">
                          <a:solidFill>
                            <a:srgbClr val="000000"/>
                          </a:solidFill>
                          <a:effectLst/>
                          <a:latin typeface="ＭＳ Ｐゴシック"/>
                        </a:rPr>
                        <a:t>Others</a:t>
                      </a:r>
                    </a:p>
                  </a:txBody>
                  <a:tcPr marL="9525" marR="9525" marT="9525" marB="0" anchor="ctr"/>
                </a:tc>
                <a:tc>
                  <a:txBody>
                    <a:bodyPr/>
                    <a:lstStyle/>
                    <a:p>
                      <a:pPr algn="r" fontAlgn="ctr"/>
                      <a:r>
                        <a:rPr lang="en-US" altLang="ja-JP" sz="2400" b="0" i="1" u="none" strike="noStrike" dirty="0" smtClean="0">
                          <a:solidFill>
                            <a:srgbClr val="000000"/>
                          </a:solidFill>
                          <a:effectLst/>
                          <a:latin typeface="ＭＳ Ｐゴシック"/>
                        </a:rPr>
                        <a:t>2,438</a:t>
                      </a:r>
                      <a:endParaRPr lang="en-US" altLang="ja-JP" sz="2400" b="0" i="1" u="none" strike="noStrike" dirty="0">
                        <a:solidFill>
                          <a:srgbClr val="000000"/>
                        </a:solidFill>
                        <a:effectLst/>
                        <a:latin typeface="ＭＳ Ｐゴシック"/>
                      </a:endParaRPr>
                    </a:p>
                  </a:txBody>
                  <a:tcPr marL="9525" marR="360000" marT="9525" marB="0" anchor="ctr"/>
                </a:tc>
              </a:tr>
              <a:tr h="357902">
                <a:tc>
                  <a:txBody>
                    <a:bodyPr/>
                    <a:lstStyle/>
                    <a:p>
                      <a:pPr algn="ctr" fontAlgn="ctr"/>
                      <a:r>
                        <a:rPr lang="en-US" altLang="ja-JP" sz="2400" b="0" i="1" u="none" strike="noStrike" dirty="0" smtClean="0">
                          <a:solidFill>
                            <a:srgbClr val="000000"/>
                          </a:solidFill>
                          <a:effectLst/>
                          <a:latin typeface="ＭＳ Ｐゴシック"/>
                        </a:rPr>
                        <a:t>Total</a:t>
                      </a:r>
                      <a:endParaRPr lang="ja-JP" altLang="en-US" sz="2400" b="0" i="1" u="none" strike="noStrike" dirty="0">
                        <a:solidFill>
                          <a:srgbClr val="000000"/>
                        </a:solidFill>
                        <a:effectLst/>
                        <a:latin typeface="ＭＳ Ｐゴシック"/>
                      </a:endParaRPr>
                    </a:p>
                  </a:txBody>
                  <a:tcPr marL="9525" marR="9525" marT="9525" marB="0" anchor="ctr">
                    <a:solidFill>
                      <a:schemeClr val="bg1"/>
                    </a:solidFill>
                  </a:tcPr>
                </a:tc>
                <a:tc>
                  <a:txBody>
                    <a:bodyPr/>
                    <a:lstStyle/>
                    <a:p>
                      <a:pPr algn="r" fontAlgn="ctr"/>
                      <a:r>
                        <a:rPr lang="en-US" altLang="ja-JP" sz="2400" b="0" i="1" u="none" strike="noStrike" dirty="0" smtClean="0">
                          <a:solidFill>
                            <a:srgbClr val="000000"/>
                          </a:solidFill>
                          <a:effectLst/>
                          <a:latin typeface="ＭＳ Ｐゴシック"/>
                        </a:rPr>
                        <a:t>89,555</a:t>
                      </a:r>
                      <a:endParaRPr lang="en-US" altLang="ja-JP" sz="2400" b="0" i="1" u="none" strike="noStrike" dirty="0">
                        <a:solidFill>
                          <a:srgbClr val="000000"/>
                        </a:solidFill>
                        <a:effectLst/>
                        <a:latin typeface="ＭＳ Ｐゴシック"/>
                      </a:endParaRPr>
                    </a:p>
                  </a:txBody>
                  <a:tcPr marL="9525" marR="360000" marT="9525" marB="0" anchor="ctr">
                    <a:solidFill>
                      <a:schemeClr val="bg1"/>
                    </a:solidFill>
                  </a:tcPr>
                </a:tc>
              </a:tr>
            </a:tbl>
          </a:graphicData>
        </a:graphic>
      </p:graphicFrame>
      <p:sp>
        <p:nvSpPr>
          <p:cNvPr id="5" name="タイトル 4"/>
          <p:cNvSpPr>
            <a:spLocks noGrp="1"/>
          </p:cNvSpPr>
          <p:nvPr>
            <p:ph type="title"/>
          </p:nvPr>
        </p:nvSpPr>
        <p:spPr>
          <a:xfrm>
            <a:off x="457200" y="116632"/>
            <a:ext cx="8229600" cy="490066"/>
          </a:xfrm>
        </p:spPr>
        <p:txBody>
          <a:bodyPr>
            <a:normAutofit fontScale="90000"/>
          </a:bodyPr>
          <a:lstStyle/>
          <a:p>
            <a:r>
              <a:rPr kumimoji="1" lang="en-US" altLang="ja-JP" dirty="0" smtClean="0"/>
              <a:t>Contents</a:t>
            </a:r>
            <a:r>
              <a:rPr kumimoji="1" lang="en-US" altLang="ja-JP" baseline="0" dirty="0" smtClean="0"/>
              <a:t> Number</a:t>
            </a:r>
            <a:endParaRPr kumimoji="1" lang="ja-JP" altLang="en-US" dirty="0"/>
          </a:p>
        </p:txBody>
      </p:sp>
    </p:spTree>
    <p:extLst>
      <p:ext uri="{BB962C8B-B14F-4D97-AF65-F5344CB8AC3E}">
        <p14:creationId xmlns:p14="http://schemas.microsoft.com/office/powerpoint/2010/main" val="2597280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1320</TotalTime>
  <Words>967</Words>
  <Application>Microsoft Office PowerPoint</Application>
  <PresentationFormat>画面に合わせる (4:3)</PresentationFormat>
  <Paragraphs>303</Paragraphs>
  <Slides>38</Slides>
  <Notes>4</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PowerPoint プレゼンテーション</vt:lpstr>
      <vt:lpstr>Chiba University</vt:lpstr>
      <vt:lpstr>We are always first</vt:lpstr>
      <vt:lpstr>CURATOR</vt:lpstr>
      <vt:lpstr>CURATOR</vt:lpstr>
      <vt:lpstr>Japan’s  First IR Server</vt:lpstr>
      <vt:lpstr>CURATOR’s  Progress</vt:lpstr>
      <vt:lpstr>CURATOR</vt:lpstr>
      <vt:lpstr>Contents Number</vt:lpstr>
      <vt:lpstr>Number of Contents</vt:lpstr>
      <vt:lpstr>Partnership with Scirus （2006-2014)</vt:lpstr>
      <vt:lpstr> IR Program of NII</vt:lpstr>
      <vt:lpstr>Chiba University leading projects</vt:lpstr>
      <vt:lpstr>Chiba University participating projects</vt:lpstr>
      <vt:lpstr>“Everything Welcome” policy</vt:lpstr>
      <vt:lpstr>Content　ｔｙpe (CURATOR)　</vt:lpstr>
      <vt:lpstr>Content type (IR systems in Japan)</vt:lpstr>
      <vt:lpstr>Contents Number</vt:lpstr>
      <vt:lpstr>Overlay　journals list</vt:lpstr>
      <vt:lpstr>Publish flow　of bulletin</vt:lpstr>
      <vt:lpstr>Overlay journals</vt:lpstr>
      <vt:lpstr>Overlay journal</vt:lpstr>
      <vt:lpstr>Overlay　journal</vt:lpstr>
      <vt:lpstr>e-Science Project</vt:lpstr>
      <vt:lpstr>Contents Design</vt:lpstr>
      <vt:lpstr>Dataset</vt:lpstr>
      <vt:lpstr>Dataset</vt:lpstr>
      <vt:lpstr>CURATOR, Next Challenge!!!</vt:lpstr>
      <vt:lpstr>1) JAIRO Cloud migration experiment</vt:lpstr>
      <vt:lpstr>JAIRO Cloud migration experiment</vt:lpstr>
      <vt:lpstr>Work Flow</vt:lpstr>
      <vt:lpstr>2) Experiment Project to register DOIs for Research Data</vt:lpstr>
      <vt:lpstr>Register flow </vt:lpstr>
      <vt:lpstr>3) Extend the metadata　schema</vt:lpstr>
      <vt:lpstr>PowerPoint プレゼンテーション</vt:lpstr>
      <vt:lpstr>ToDo list</vt:lpstr>
      <vt:lpstr>Our Future</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Taro Misumi.  “CURATOR: Chiba University's Repository for Access To Outcomes from Research.”</dc:title>
  <dc:creator>hc009</dc:creator>
  <cp:lastModifiedBy>misumi</cp:lastModifiedBy>
  <cp:revision>89</cp:revision>
  <cp:lastPrinted>2015-01-22T23:35:48Z</cp:lastPrinted>
  <dcterms:created xsi:type="dcterms:W3CDTF">2015-01-22T04:59:41Z</dcterms:created>
  <dcterms:modified xsi:type="dcterms:W3CDTF">2015-01-26T03:41:26Z</dcterms:modified>
</cp:coreProperties>
</file>