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9" r:id="rId5"/>
    <p:sldId id="267" r:id="rId6"/>
    <p:sldId id="268" r:id="rId7"/>
    <p:sldId id="269" r:id="rId8"/>
    <p:sldId id="273" r:id="rId9"/>
    <p:sldId id="274" r:id="rId10"/>
    <p:sldId id="270" r:id="rId11"/>
    <p:sldId id="262" r:id="rId12"/>
    <p:sldId id="264" r:id="rId13"/>
    <p:sldId id="263" r:id="rId14"/>
    <p:sldId id="272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05581548683228"/>
          <c:y val="8.4977058354387777E-2"/>
          <c:w val="0.84416004158900426"/>
          <c:h val="0.769359901634442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'Sheet2 (2)'!$B$1</c:f>
              <c:strCache>
                <c:ptCount val="1"/>
                <c:pt idx="0">
                  <c:v>Number of Current IRs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'Sheet2 (2)'!$A$2:$A$9</c:f>
              <c:numCache>
                <c:formatCode>[$-409]d\-mmm\-yy;@</c:formatCode>
                <c:ptCount val="8"/>
                <c:pt idx="0">
                  <c:v>39172</c:v>
                </c:pt>
                <c:pt idx="1">
                  <c:v>39538</c:v>
                </c:pt>
                <c:pt idx="2">
                  <c:v>39903</c:v>
                </c:pt>
                <c:pt idx="3">
                  <c:v>40268</c:v>
                </c:pt>
                <c:pt idx="4">
                  <c:v>40633</c:v>
                </c:pt>
                <c:pt idx="5">
                  <c:v>40999</c:v>
                </c:pt>
                <c:pt idx="6">
                  <c:v>41364</c:v>
                </c:pt>
                <c:pt idx="7">
                  <c:v>41729</c:v>
                </c:pt>
              </c:numCache>
            </c:numRef>
          </c:cat>
          <c:val>
            <c:numRef>
              <c:f>'Sheet2 (2)'!$B$2:$B$9</c:f>
              <c:numCache>
                <c:formatCode>General</c:formatCode>
                <c:ptCount val="8"/>
                <c:pt idx="0">
                  <c:v>48</c:v>
                </c:pt>
                <c:pt idx="1">
                  <c:v>83</c:v>
                </c:pt>
                <c:pt idx="2">
                  <c:v>110</c:v>
                </c:pt>
                <c:pt idx="3">
                  <c:v>126</c:v>
                </c:pt>
                <c:pt idx="4">
                  <c:v>148</c:v>
                </c:pt>
                <c:pt idx="5">
                  <c:v>164</c:v>
                </c:pt>
                <c:pt idx="6">
                  <c:v>242</c:v>
                </c:pt>
                <c:pt idx="7">
                  <c:v>316</c:v>
                </c:pt>
              </c:numCache>
            </c:numRef>
          </c:val>
        </c:ser>
        <c:ser>
          <c:idx val="1"/>
          <c:order val="1"/>
          <c:tx>
            <c:strRef>
              <c:f>'Sheet2 (2)'!$C$1</c:f>
              <c:strCache>
                <c:ptCount val="1"/>
                <c:pt idx="0">
                  <c:v>Number of Organizations having an IR*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'Sheet2 (2)'!$A$2:$A$9</c:f>
              <c:numCache>
                <c:formatCode>[$-409]d\-mmm\-yy;@</c:formatCode>
                <c:ptCount val="8"/>
                <c:pt idx="0">
                  <c:v>39172</c:v>
                </c:pt>
                <c:pt idx="1">
                  <c:v>39538</c:v>
                </c:pt>
                <c:pt idx="2">
                  <c:v>39903</c:v>
                </c:pt>
                <c:pt idx="3">
                  <c:v>40268</c:v>
                </c:pt>
                <c:pt idx="4">
                  <c:v>40633</c:v>
                </c:pt>
                <c:pt idx="5">
                  <c:v>40999</c:v>
                </c:pt>
                <c:pt idx="6">
                  <c:v>41364</c:v>
                </c:pt>
                <c:pt idx="7">
                  <c:v>41729</c:v>
                </c:pt>
              </c:numCache>
            </c:numRef>
          </c:cat>
          <c:val>
            <c:numRef>
              <c:f>'Sheet2 (2)'!$C$2:$C$9</c:f>
              <c:numCache>
                <c:formatCode>General</c:formatCode>
                <c:ptCount val="8"/>
                <c:pt idx="0">
                  <c:v>57</c:v>
                </c:pt>
                <c:pt idx="1">
                  <c:v>102</c:v>
                </c:pt>
                <c:pt idx="2">
                  <c:v>145</c:v>
                </c:pt>
                <c:pt idx="3">
                  <c:v>199</c:v>
                </c:pt>
                <c:pt idx="4">
                  <c:v>230</c:v>
                </c:pt>
                <c:pt idx="5">
                  <c:v>259</c:v>
                </c:pt>
                <c:pt idx="6">
                  <c:v>351</c:v>
                </c:pt>
                <c:pt idx="7">
                  <c:v>426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2082504"/>
        <c:axId val="222082896"/>
      </c:barChart>
      <c:catAx>
        <c:axId val="222082504"/>
        <c:scaling>
          <c:orientation val="minMax"/>
        </c:scaling>
        <c:delete val="0"/>
        <c:axPos val="b"/>
        <c:numFmt formatCode="[$-409]dd\-mmm\-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22082896"/>
        <c:crosses val="autoZero"/>
        <c:auto val="0"/>
        <c:lblAlgn val="ctr"/>
        <c:lblOffset val="100"/>
        <c:noMultiLvlLbl val="0"/>
      </c:catAx>
      <c:valAx>
        <c:axId val="222082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22082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554E-9A99-45F4-B050-025B5188AED7}" type="datetimeFigureOut">
              <a:rPr kumimoji="1" lang="ja-JP" altLang="en-US" smtClean="0"/>
              <a:t>2015/1/22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03B2-5639-4C86-954A-84595E9F3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60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554E-9A99-45F4-B050-025B5188AED7}" type="datetimeFigureOut">
              <a:rPr kumimoji="1" lang="ja-JP" altLang="en-US" smtClean="0"/>
              <a:t>2015/1/22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03B2-5639-4C86-954A-84595E9F3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224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554E-9A99-45F4-B050-025B5188AED7}" type="datetimeFigureOut">
              <a:rPr kumimoji="1" lang="ja-JP" altLang="en-US" smtClean="0"/>
              <a:t>2015/1/22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03B2-5639-4C86-954A-84595E9F3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171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554E-9A99-45F4-B050-025B5188AED7}" type="datetimeFigureOut">
              <a:rPr kumimoji="1" lang="ja-JP" altLang="en-US" smtClean="0"/>
              <a:t>2015/1/22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03B2-5639-4C86-954A-84595E9F3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365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554E-9A99-45F4-B050-025B5188AED7}" type="datetimeFigureOut">
              <a:rPr kumimoji="1" lang="ja-JP" altLang="en-US" smtClean="0"/>
              <a:t>2015/1/22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03B2-5639-4C86-954A-84595E9F3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554E-9A99-45F4-B050-025B5188AED7}" type="datetimeFigureOut">
              <a:rPr kumimoji="1" lang="ja-JP" altLang="en-US" smtClean="0"/>
              <a:t>2015/1/22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03B2-5639-4C86-954A-84595E9F3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085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554E-9A99-45F4-B050-025B5188AED7}" type="datetimeFigureOut">
              <a:rPr kumimoji="1" lang="ja-JP" altLang="en-US" smtClean="0"/>
              <a:t>2015/1/22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03B2-5639-4C86-954A-84595E9F3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76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554E-9A99-45F4-B050-025B5188AED7}" type="datetimeFigureOut">
              <a:rPr kumimoji="1" lang="ja-JP" altLang="en-US" smtClean="0"/>
              <a:t>2015/1/22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03B2-5639-4C86-954A-84595E9F3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62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554E-9A99-45F4-B050-025B5188AED7}" type="datetimeFigureOut">
              <a:rPr kumimoji="1" lang="ja-JP" altLang="en-US" smtClean="0"/>
              <a:t>2015/1/22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03B2-5639-4C86-954A-84595E9F3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09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554E-9A99-45F4-B050-025B5188AED7}" type="datetimeFigureOut">
              <a:rPr kumimoji="1" lang="ja-JP" altLang="en-US" smtClean="0"/>
              <a:t>2015/1/22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03B2-5639-4C86-954A-84595E9F3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970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554E-9A99-45F4-B050-025B5188AED7}" type="datetimeFigureOut">
              <a:rPr kumimoji="1" lang="ja-JP" altLang="en-US" smtClean="0"/>
              <a:t>2015/1/22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03B2-5639-4C86-954A-84595E9F3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769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554E-9A99-45F4-B050-025B5188AED7}" type="datetimeFigureOut">
              <a:rPr kumimoji="1" lang="ja-JP" altLang="en-US" smtClean="0"/>
              <a:t>2015/1/22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C03B2-5639-4C86-954A-84595E9F3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93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jairo.nii.ac.jp/db/sresult-en?DEF_XSL=eng&amp;IS_KIND=IrportalSearch&amp;IS_SCH=CSV&amp;IS_STYLE=eng&amp;IS_TYPE=csv&amp;DB_ID=G0000004JAIRO&amp;GRP_ID=G0000004&amp;IS_START=1&amp;IS_NUMBER=10&amp;IS_KEY_S1=&amp;IS_LGC_S1=AND&amp;IS_TAG_S1=al&amp;IS_TAG_S30=snt&amp;IS_LGC_S30=AND&amp;IS_TAG_S31=spe&amp;IS_LGC_S31=AND&amp;IS_CND_S31=ALL&amp;IS_CHK_OR_S30=Book&amp;IS_CND_S30=ALL&amp;IS_CHK_OR_S31=&amp;IS_KEY_S40=true&amp;IS_TAG_S40=has&amp;IS_LGC_S40=AND" TargetMode="External"/><Relationship Id="rId13" Type="http://schemas.openxmlformats.org/officeDocument/2006/relationships/hyperlink" Target="http://jairo.nii.ac.jp/db/sresult-en?DEF_XSL=eng&amp;IS_KIND=IrportalSearch&amp;IS_SCH=CSV&amp;IS_STYLE=eng&amp;IS_TYPE=csv&amp;DB_ID=G0000004JAIRO&amp;GRP_ID=G0000004&amp;IS_START=1&amp;IS_NUMBER=10&amp;IS_KEY_S1=&amp;IS_LGC_S1=AND&amp;IS_TAG_S1=al&amp;IS_TAG_S30=snt&amp;IS_LGC_S30=AND&amp;IS_TAG_S31=spe&amp;IS_LGC_S31=AND&amp;IS_CND_S31=ALL&amp;IS_CHK_OR_S30=Learning%20Material&amp;IS_CND_S30=ALL&amp;IS_CHK_OR_S31=&amp;IS_KEY_S40=true&amp;IS_TAG_S40=has&amp;IS_LGC_S40=AND" TargetMode="External"/><Relationship Id="rId3" Type="http://schemas.openxmlformats.org/officeDocument/2006/relationships/hyperlink" Target="http://jairo.nii.ac.jp/db/sresult-en?DEF_XSL=eng&amp;IS_KIND=IrportalSearch&amp;IS_SCH=CSV&amp;IS_STYLE=eng&amp;IS_TYPE=csv&amp;DB_ID=G0000004JAIRO&amp;GRP_ID=G0000004&amp;IS_START=1&amp;IS_NUMBER=10&amp;IS_KEY_S1=&amp;IS_LGC_S1=AND&amp;IS_TAG_S1=al&amp;IS_TAG_S30=snt&amp;IS_LGC_S30=AND&amp;IS_TAG_S31=spe&amp;IS_LGC_S31=AND&amp;IS_CND_S31=ALL&amp;IS_CHK_OR_S30=Journal%20Article&amp;IS_CND_S30=ALL&amp;IS_CHK_OR_S31=&amp;IS_KEY_S40=true&amp;IS_TAG_S40=has&amp;IS_LGC_S40=AND" TargetMode="External"/><Relationship Id="rId7" Type="http://schemas.openxmlformats.org/officeDocument/2006/relationships/hyperlink" Target="http://jairo.nii.ac.jp/db/sresult-en?DEF_XSL=eng&amp;IS_KIND=IrportalSearch&amp;IS_SCH=CSV&amp;IS_STYLE=eng&amp;IS_TYPE=csv&amp;DB_ID=G0000004JAIRO&amp;GRP_ID=G0000004&amp;IS_START=1&amp;IS_NUMBER=10&amp;IS_KEY_S1=&amp;IS_LGC_S1=AND&amp;IS_TAG_S1=al&amp;IS_TAG_S30=snt&amp;IS_LGC_S30=AND&amp;IS_TAG_S31=spe&amp;IS_LGC_S31=AND&amp;IS_CND_S31=ALL&amp;IS_CHK_OR_S30=Presentation&amp;IS_CND_S30=ALL&amp;IS_CHK_OR_S31=&amp;IS_KEY_S40=true&amp;IS_TAG_S40=has&amp;IS_LGC_S40=AND" TargetMode="External"/><Relationship Id="rId12" Type="http://schemas.openxmlformats.org/officeDocument/2006/relationships/hyperlink" Target="http://jairo.nii.ac.jp/db/sresult-en?DEF_XSL=eng&amp;IS_KIND=IrportalSearch&amp;IS_SCH=CSV&amp;IS_STYLE=eng&amp;IS_TYPE=csv&amp;DB_ID=G0000004JAIRO&amp;GRP_ID=G0000004&amp;IS_START=1&amp;IS_NUMBER=10&amp;IS_KEY_S1=&amp;IS_LGC_S1=AND&amp;IS_TAG_S1=al&amp;IS_TAG_S30=snt&amp;IS_LGC_S30=AND&amp;IS_TAG_S31=spe&amp;IS_LGC_S31=AND&amp;IS_CND_S31=ALL&amp;IS_CHK_OR_S30=Preprint&amp;IS_CND_S30=ALL&amp;IS_CHK_OR_S31=&amp;IS_KEY_S40=true&amp;IS_TAG_S40=has&amp;IS_LGC_S40=AND" TargetMode="External"/><Relationship Id="rId2" Type="http://schemas.openxmlformats.org/officeDocument/2006/relationships/image" Target="../media/image2.png"/><Relationship Id="rId16" Type="http://schemas.openxmlformats.org/officeDocument/2006/relationships/hyperlink" Target="http://jairo.nii.ac.jp/db/sresult-en?DEF_XSL=eng&amp;IS_KIND=IrportalSearch&amp;IS_SCH=CSV&amp;IS_STYLE=eng&amp;IS_TYPE=csv&amp;DB_ID=G0000004JAIRO&amp;GRP_ID=G0000004&amp;IS_START=1&amp;IS_NUMBER=10&amp;IS_KEY_S1=&amp;IS_LGC_S1=AND&amp;IS_TAG_S1=al&amp;IS_TAG_S30=snt&amp;IS_LGC_S30=AND&amp;IS_TAG_S31=spe&amp;IS_LGC_S31=AND&amp;IS_CND_S31=ALL&amp;IS_CHK_OR_S30=Others&amp;IS_CND_S30=ALL&amp;IS_CHK_OR_S31=&amp;IS_KEY_S40=true&amp;IS_TAG_S40=has&amp;IS_LGC_S40=AN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airo.nii.ac.jp/db/sresult-en?DEF_XSL=eng&amp;IS_KIND=IrportalSearch&amp;IS_SCH=CSV&amp;IS_STYLE=eng&amp;IS_TYPE=csv&amp;DB_ID=G0000004JAIRO&amp;GRP_ID=G0000004&amp;IS_START=1&amp;IS_NUMBER=10&amp;IS_KEY_S1=&amp;IS_LGC_S1=AND&amp;IS_TAG_S1=al&amp;IS_TAG_S30=snt&amp;IS_LGC_S30=AND&amp;IS_TAG_S31=spe&amp;IS_LGC_S31=AND&amp;IS_CND_S31=ALL&amp;IS_CHK_OR_S30=Conference%20Paper&amp;IS_CND_S30=ALL&amp;IS_CHK_OR_S31=&amp;IS_KEY_S40=true&amp;IS_TAG_S40=has&amp;IS_LGC_S40=AND" TargetMode="External"/><Relationship Id="rId11" Type="http://schemas.openxmlformats.org/officeDocument/2006/relationships/hyperlink" Target="http://jairo.nii.ac.jp/db/sresult-en?DEF_XSL=eng&amp;IS_KIND=IrportalSearch&amp;IS_SCH=CSV&amp;IS_STYLE=eng&amp;IS_TYPE=csv&amp;DB_ID=G0000004JAIRO&amp;GRP_ID=G0000004&amp;IS_START=1&amp;IS_NUMBER=10&amp;IS_KEY_S1=&amp;IS_LGC_S1=AND&amp;IS_TAG_S1=al&amp;IS_TAG_S30=snt&amp;IS_LGC_S30=AND&amp;IS_TAG_S31=spe&amp;IS_LGC_S31=AND&amp;IS_CND_S31=ALL&amp;IS_CHK_OR_S30=Article&amp;IS_CND_S30=ALL&amp;IS_CHK_OR_S31=&amp;IS_KEY_S40=true&amp;IS_TAG_S40=has&amp;IS_LGC_S40=AND" TargetMode="External"/><Relationship Id="rId5" Type="http://schemas.openxmlformats.org/officeDocument/2006/relationships/hyperlink" Target="http://jairo.nii.ac.jp/db/sresult-en?DEF_XSL=eng&amp;IS_KIND=IrportalSearch&amp;IS_SCH=CSV&amp;IS_STYLE=eng&amp;IS_TYPE=csv&amp;DB_ID=G0000004JAIRO&amp;GRP_ID=G0000004&amp;IS_START=1&amp;IS_NUMBER=10&amp;IS_KEY_S1=&amp;IS_LGC_S1=AND&amp;IS_TAG_S1=al&amp;IS_TAG_S30=snt&amp;IS_LGC_S30=AND&amp;IS_TAG_S31=spe&amp;IS_LGC_S31=AND&amp;IS_CND_S31=ALL&amp;IS_CHK_OR_S30=Departmental%20Bulletin%20Paper&amp;IS_CND_S30=ALL&amp;IS_CHK_OR_S31=&amp;IS_KEY_S40=true&amp;IS_TAG_S40=has&amp;IS_LGC_S40=AND" TargetMode="External"/><Relationship Id="rId15" Type="http://schemas.openxmlformats.org/officeDocument/2006/relationships/hyperlink" Target="http://jairo.nii.ac.jp/db/sresult-en?DEF_XSL=eng&amp;IS_KIND=IrportalSearch&amp;IS_SCH=CSV&amp;IS_STYLE=eng&amp;IS_TYPE=csv&amp;DB_ID=G0000004JAIRO&amp;GRP_ID=G0000004&amp;IS_START=1&amp;IS_NUMBER=10&amp;IS_KEY_S1=&amp;IS_LGC_S1=AND&amp;IS_TAG_S1=al&amp;IS_TAG_S30=snt&amp;IS_LGC_S30=AND&amp;IS_TAG_S31=spe&amp;IS_LGC_S31=AND&amp;IS_CND_S31=ALL&amp;IS_CHK_OR_S30=Software&amp;IS_CND_S30=ALL&amp;IS_CHK_OR_S31=&amp;IS_KEY_S40=true&amp;IS_TAG_S40=has&amp;IS_LGC_S40=AND" TargetMode="External"/><Relationship Id="rId10" Type="http://schemas.openxmlformats.org/officeDocument/2006/relationships/hyperlink" Target="http://jairo.nii.ac.jp/db/sresult-en?DEF_XSL=eng&amp;IS_KIND=IrportalSearch&amp;IS_SCH=CSV&amp;IS_STYLE=eng&amp;IS_TYPE=csv&amp;DB_ID=G0000004JAIRO&amp;GRP_ID=G0000004&amp;IS_START=1&amp;IS_NUMBER=10&amp;IS_KEY_S1=&amp;IS_LGC_S1=AND&amp;IS_TAG_S1=al&amp;IS_TAG_S30=snt&amp;IS_LGC_S30=AND&amp;IS_TAG_S31=spe&amp;IS_LGC_S31=AND&amp;IS_CND_S31=ALL&amp;IS_CHK_OR_S30=Research%20Paper&amp;IS_CND_S30=ALL&amp;IS_CHK_OR_S31=&amp;IS_KEY_S40=true&amp;IS_TAG_S40=has&amp;IS_LGC_S40=AND" TargetMode="External"/><Relationship Id="rId4" Type="http://schemas.openxmlformats.org/officeDocument/2006/relationships/hyperlink" Target="http://jairo.nii.ac.jp/db/sresult-en?DEF_XSL=eng&amp;IS_KIND=IrportalSearch&amp;IS_SCH=CSV&amp;IS_STYLE=eng&amp;IS_TYPE=csv&amp;DB_ID=G0000004JAIRO&amp;GRP_ID=G0000004&amp;IS_START=1&amp;IS_NUMBER=10&amp;IS_KEY_S1=&amp;IS_LGC_S1=AND&amp;IS_TAG_S1=al&amp;IS_TAG_S30=snt&amp;IS_LGC_S30=AND&amp;IS_TAG_S31=spe&amp;IS_LGC_S31=AND&amp;IS_CND_S31=ALL&amp;IS_CHK_OR_S30=Thesis%20or%20Dissertation&amp;IS_CND_S30=ALL&amp;IS_CHK_OR_S31=&amp;IS_KEY_S40=true&amp;IS_TAG_S40=has&amp;IS_LGC_S40=AND" TargetMode="External"/><Relationship Id="rId9" Type="http://schemas.openxmlformats.org/officeDocument/2006/relationships/hyperlink" Target="http://jairo.nii.ac.jp/db/sresult-en?DEF_XSL=eng&amp;IS_KIND=IrportalSearch&amp;IS_SCH=CSV&amp;IS_STYLE=eng&amp;IS_TYPE=csv&amp;DB_ID=G0000004JAIRO&amp;GRP_ID=G0000004&amp;IS_START=1&amp;IS_NUMBER=10&amp;IS_KEY_S1=&amp;IS_LGC_S1=AND&amp;IS_TAG_S1=al&amp;IS_TAG_S30=snt&amp;IS_LGC_S30=AND&amp;IS_TAG_S31=spe&amp;IS_LGC_S31=AND&amp;IS_CND_S31=ALL&amp;IS_CHK_OR_S30=Technical%20Report&amp;IS_CND_S30=ALL&amp;IS_CHK_OR_S31=&amp;IS_KEY_S40=true&amp;IS_TAG_S40=has&amp;IS_LGC_S40=AND" TargetMode="External"/><Relationship Id="rId14" Type="http://schemas.openxmlformats.org/officeDocument/2006/relationships/hyperlink" Target="http://jairo.nii.ac.jp/db/sresult-en?DEF_XSL=eng&amp;IS_KIND=IrportalSearch&amp;IS_SCH=CSV&amp;IS_STYLE=eng&amp;IS_TYPE=csv&amp;DB_ID=G0000004JAIRO&amp;GRP_ID=G0000004&amp;IS_START=1&amp;IS_NUMBER=10&amp;IS_KEY_S1=&amp;IS_LGC_S1=AND&amp;IS_TAG_S1=al&amp;IS_TAG_S30=snt&amp;IS_LGC_S30=AND&amp;IS_TAG_S31=spe&amp;IS_LGC_S31=AND&amp;IS_CND_S31=ALL&amp;IS_CHK_OR_S30=Data%20or%20Dataset&amp;IS_CND_S30=ALL&amp;IS_CHK_OR_S31=&amp;IS_KEY_S40=true&amp;IS_TAG_S40=has&amp;IS_LGC_S40=AN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Institutional Repositories in Japan:  an overview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16362"/>
            <a:ext cx="6858000" cy="2064307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/>
              <a:t>Masamitsu Kuriyama</a:t>
            </a:r>
          </a:p>
          <a:p>
            <a:r>
              <a:rPr lang="en-US" altLang="ja-JP" dirty="0"/>
              <a:t>Tokyo Metropolitan </a:t>
            </a:r>
            <a:r>
              <a:rPr lang="en-US" altLang="ja-JP" dirty="0" smtClean="0"/>
              <a:t>University</a:t>
            </a:r>
          </a:p>
          <a:p>
            <a:endParaRPr lang="en-US" altLang="ja-JP" dirty="0"/>
          </a:p>
          <a:p>
            <a:r>
              <a:rPr lang="en-US" altLang="ja-JP" dirty="0"/>
              <a:t>France/Japan Joint Meeting on Open </a:t>
            </a:r>
            <a:r>
              <a:rPr lang="en-US" altLang="ja-JP" dirty="0" smtClean="0"/>
              <a:t>Access</a:t>
            </a:r>
            <a:br>
              <a:rPr lang="en-US" altLang="ja-JP" dirty="0" smtClean="0"/>
            </a:br>
            <a:r>
              <a:rPr lang="en-US" altLang="ja-JP" dirty="0" smtClean="0"/>
              <a:t>Jan</a:t>
            </a:r>
            <a:r>
              <a:rPr lang="en-US" altLang="ja-JP" dirty="0"/>
              <a:t>. 28, 2015</a:t>
            </a:r>
          </a:p>
          <a:p>
            <a:r>
              <a:rPr lang="en-US" altLang="ja-JP" dirty="0"/>
              <a:t>@French Embassy in Tokyo, Japan</a:t>
            </a:r>
            <a:endParaRPr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503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824" y="125012"/>
            <a:ext cx="4345121" cy="435133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1534" y="1545801"/>
            <a:ext cx="4691642" cy="4698355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89190" y="4476350"/>
            <a:ext cx="2952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NII Institutional Repositories Program homepage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58355" y="6244156"/>
            <a:ext cx="3956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JAIRO Cloud homepage (in Japanese)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1837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 smtClean="0"/>
              <a:t>Digital Repository Federation (DRF)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760434"/>
            <a:ext cx="7886700" cy="4546362"/>
          </a:xfrm>
        </p:spPr>
        <p:txBody>
          <a:bodyPr>
            <a:normAutofit/>
          </a:bodyPr>
          <a:lstStyle/>
          <a:p>
            <a:r>
              <a:rPr lang="en-US" altLang="ja-JP" dirty="0"/>
              <a:t>Launched as one of the projects supported by NII</a:t>
            </a:r>
          </a:p>
          <a:p>
            <a:r>
              <a:rPr kumimoji="1" lang="en-US" altLang="ja-JP" dirty="0" smtClean="0"/>
              <a:t>A membership organization which consists of some 150 IRs in Japan</a:t>
            </a:r>
          </a:p>
          <a:p>
            <a:r>
              <a:rPr lang="en-US" altLang="ja-JP" dirty="0"/>
              <a:t>A</a:t>
            </a:r>
            <a:r>
              <a:rPr kumimoji="1" lang="en-US" altLang="ja-JP" dirty="0" smtClean="0"/>
              <a:t> member </a:t>
            </a:r>
            <a:r>
              <a:rPr lang="en-US" altLang="ja-JP" dirty="0"/>
              <a:t>of  the Confederation of Open Access </a:t>
            </a:r>
            <a:r>
              <a:rPr lang="en-US" altLang="ja-JP" dirty="0" smtClean="0"/>
              <a:t>Repositories (COAR)</a:t>
            </a:r>
          </a:p>
          <a:p>
            <a:r>
              <a:rPr lang="en-US" altLang="ja-JP" dirty="0" smtClean="0"/>
              <a:t>Promotes OA and IRs with grassroots effort</a:t>
            </a:r>
          </a:p>
          <a:p>
            <a:r>
              <a:rPr lang="en-US" altLang="ja-JP" dirty="0"/>
              <a:t>A</a:t>
            </a:r>
            <a:r>
              <a:rPr lang="en-US" altLang="ja-JP" dirty="0" smtClean="0"/>
              <a:t>ctivities </a:t>
            </a:r>
            <a:r>
              <a:rPr lang="en-US" altLang="ja-JP" dirty="0"/>
              <a:t>are now limited, because NII’s financial support for DRF ended in 2012</a:t>
            </a:r>
          </a:p>
          <a:p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209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/>
              <a:t>Institutional</a:t>
            </a:r>
            <a:r>
              <a:rPr lang="en-US" altLang="ja-JP" sz="3600" dirty="0" smtClean="0"/>
              <a:t> Repository </a:t>
            </a:r>
            <a:r>
              <a:rPr lang="en-US" altLang="ja-JP" sz="3600" dirty="0"/>
              <a:t>Promotion Committee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49" y="1825625"/>
            <a:ext cx="8019695" cy="4669180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Established in 2013 </a:t>
            </a:r>
            <a:r>
              <a:rPr lang="en-US" altLang="ja-JP" dirty="0" smtClean="0"/>
              <a:t>under </a:t>
            </a:r>
            <a:r>
              <a:rPr lang="en-US" altLang="ja-JP" dirty="0"/>
              <a:t>the cooperation between NII and university </a:t>
            </a:r>
            <a:r>
              <a:rPr lang="en-US" altLang="ja-JP" dirty="0" smtClean="0"/>
              <a:t>libraries</a:t>
            </a:r>
          </a:p>
          <a:p>
            <a:r>
              <a:rPr lang="en-US" altLang="ja-JP" dirty="0" smtClean="0"/>
              <a:t>Committee members consist of university library staff and some researchers</a:t>
            </a:r>
          </a:p>
          <a:p>
            <a:pPr lvl="1"/>
            <a:r>
              <a:rPr lang="en-US" altLang="ja-JP" dirty="0"/>
              <a:t>M</a:t>
            </a:r>
            <a:r>
              <a:rPr lang="en-US" altLang="ja-JP" dirty="0" smtClean="0"/>
              <a:t>any of them are also core members of DRF</a:t>
            </a:r>
          </a:p>
          <a:p>
            <a:r>
              <a:rPr lang="en-US" altLang="ja-JP" dirty="0"/>
              <a:t>3</a:t>
            </a:r>
            <a:r>
              <a:rPr lang="en-US" altLang="ja-JP" dirty="0" smtClean="0"/>
              <a:t> working groups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Content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International cooperation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Technical issues</a:t>
            </a:r>
          </a:p>
          <a:p>
            <a:r>
              <a:rPr lang="en-US" altLang="ja-JP" dirty="0" smtClean="0"/>
              <a:t>The </a:t>
            </a:r>
            <a:r>
              <a:rPr lang="en-US" altLang="ja-JP" dirty="0"/>
              <a:t>committee and DRF, complementing with each other, begin to lead Japanese IRs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996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438442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IRs in Japan grew significantly from 2004 and the number exceeds 300 in 2014 (388 as of Jan. 2015)</a:t>
            </a:r>
          </a:p>
          <a:p>
            <a:r>
              <a:rPr lang="en-US" altLang="ja-JP" dirty="0"/>
              <a:t>MEXT mandated open access to PhD theses through IRs in March 2013</a:t>
            </a:r>
          </a:p>
          <a:p>
            <a:r>
              <a:rPr lang="en-US" altLang="ja-JP" dirty="0" smtClean="0"/>
              <a:t>NII </a:t>
            </a:r>
            <a:r>
              <a:rPr lang="en-US" altLang="ja-JP" dirty="0"/>
              <a:t>played a pivotal role in the growth of IRs with </a:t>
            </a:r>
            <a:r>
              <a:rPr lang="en-US" altLang="ja-JP" dirty="0" smtClean="0"/>
              <a:t> support for various projects and </a:t>
            </a:r>
            <a:r>
              <a:rPr lang="en-US" altLang="ja-JP" dirty="0"/>
              <a:t>provision of JAIRO Cloud </a:t>
            </a:r>
          </a:p>
          <a:p>
            <a:r>
              <a:rPr kumimoji="1" lang="en-US" altLang="ja-JP" dirty="0" smtClean="0"/>
              <a:t>DRF is a membership organization of Japanese IRs and promotes open access with grassroots effort </a:t>
            </a:r>
          </a:p>
          <a:p>
            <a:r>
              <a:rPr lang="en-US" altLang="ja-JP" dirty="0" smtClean="0"/>
              <a:t>IR Promotion Committee was established in 2013</a:t>
            </a:r>
            <a:r>
              <a:rPr lang="ja-JP" altLang="en-US" dirty="0"/>
              <a:t> </a:t>
            </a:r>
            <a:r>
              <a:rPr lang="en-US" altLang="ja-JP" dirty="0" smtClean="0"/>
              <a:t>and begins to lead Japanese IR activities</a:t>
            </a:r>
          </a:p>
        </p:txBody>
      </p:sp>
    </p:spTree>
    <p:extLst>
      <p:ext uri="{BB962C8B-B14F-4D97-AF65-F5344CB8AC3E}">
        <p14:creationId xmlns:p14="http://schemas.microsoft.com/office/powerpoint/2010/main" val="2165143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Merci beaucoup!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67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Agenda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Current status of IRs in Japan</a:t>
            </a:r>
          </a:p>
          <a:p>
            <a:r>
              <a:rPr lang="en-US" altLang="ja-JP" dirty="0" smtClean="0"/>
              <a:t>MEXT’s </a:t>
            </a:r>
            <a:r>
              <a:rPr lang="en-US" altLang="ja-JP" dirty="0"/>
              <a:t>open access mandate for </a:t>
            </a:r>
            <a:r>
              <a:rPr lang="en-US" altLang="ja-JP" dirty="0" smtClean="0"/>
              <a:t>PhD </a:t>
            </a:r>
            <a:r>
              <a:rPr lang="en-US" altLang="ja-JP" dirty="0"/>
              <a:t>theses</a:t>
            </a:r>
            <a:r>
              <a:rPr lang="en-US" altLang="ja-JP" dirty="0" smtClean="0"/>
              <a:t> </a:t>
            </a:r>
            <a:endParaRPr kumimoji="1" lang="en-US" altLang="ja-JP" dirty="0" smtClean="0"/>
          </a:p>
          <a:p>
            <a:r>
              <a:rPr lang="en-US" altLang="ja-JP" dirty="0" smtClean="0"/>
              <a:t>Support</a:t>
            </a:r>
            <a:r>
              <a:rPr kumimoji="1" lang="en-US" altLang="ja-JP" dirty="0" smtClean="0"/>
              <a:t> program of </a:t>
            </a:r>
            <a:r>
              <a:rPr lang="en-US" altLang="ja-JP" dirty="0"/>
              <a:t>National Institute of Informatics </a:t>
            </a:r>
            <a:r>
              <a:rPr lang="en-US" altLang="ja-JP" dirty="0" smtClean="0"/>
              <a:t>(NII)</a:t>
            </a:r>
            <a:endParaRPr kumimoji="1" lang="en-US" altLang="ja-JP" dirty="0" smtClean="0"/>
          </a:p>
          <a:p>
            <a:r>
              <a:rPr lang="en-US" altLang="ja-JP" dirty="0" smtClean="0"/>
              <a:t>Digital Repository Federation (DRF) and  Institutional Repository Promotion Committee</a:t>
            </a:r>
          </a:p>
          <a:p>
            <a:r>
              <a:rPr lang="en-US" altLang="ja-JP" dirty="0" smtClean="0"/>
              <a:t>Conclusion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196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 dirty="0">
                <a:solidFill>
                  <a:prstClr val="black"/>
                </a:solidFill>
              </a:rPr>
              <a:t>Growth in the number of IRs in Japan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929308"/>
              </p:ext>
            </p:extLst>
          </p:nvPr>
        </p:nvGraphicFramePr>
        <p:xfrm>
          <a:off x="628650" y="1494136"/>
          <a:ext cx="7886700" cy="4555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4255807" y="6038850"/>
            <a:ext cx="4545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Source: NII Institutional Repositories</a:t>
            </a:r>
            <a:r>
              <a:rPr lang="ja-JP" altLang="en-US" sz="1200" dirty="0"/>
              <a:t> </a:t>
            </a:r>
            <a:r>
              <a:rPr lang="en-US" altLang="ja-JP" sz="1200" dirty="0" smtClean="0"/>
              <a:t>Program http</a:t>
            </a:r>
            <a:r>
              <a:rPr lang="en-US" altLang="ja-JP" sz="1200" dirty="0"/>
              <a:t>://www.nii.ac.jp/irp/en/archive/statistic/irp_2014_statistic.html</a:t>
            </a:r>
            <a:endParaRPr lang="en-US" altLang="ja-JP" sz="12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21907" y="5946516"/>
            <a:ext cx="2033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Currently: 388</a:t>
            </a:r>
          </a:p>
          <a:p>
            <a:r>
              <a:rPr lang="en-US" altLang="ja-JP" dirty="0" smtClean="0"/>
              <a:t>(as of Jan. 2015)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377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/>
              <a:t>Content growth</a:t>
            </a:r>
            <a:endParaRPr kumimoji="1" lang="ja-JP" altLang="en-US" dirty="0"/>
          </a:p>
        </p:txBody>
      </p:sp>
      <p:pic>
        <p:nvPicPr>
          <p:cNvPr id="2050" name="Picture 2" descr="Content growth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7" y="1452564"/>
            <a:ext cx="5910263" cy="4432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4505325" y="6038850"/>
            <a:ext cx="4295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Source: NII Institutional Repositories Database Contents Analysis</a:t>
            </a:r>
          </a:p>
          <a:p>
            <a:r>
              <a:rPr lang="en-US" altLang="ja-JP" sz="1200" dirty="0" smtClean="0"/>
              <a:t>http</a:t>
            </a:r>
            <a:r>
              <a:rPr lang="en-US" altLang="ja-JP" sz="1200" dirty="0"/>
              <a:t>://irdb.nii.ac.jp/analysis/index_e.php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70262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irdb.nii.ac.jp/analysis/graph/zougen_pie2_ALL_ALL_honbun_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202" y="1690689"/>
            <a:ext cx="5833255" cy="4364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200" b="1" dirty="0"/>
              <a:t>Breakdown of content by resource type (ratio)</a:t>
            </a:r>
            <a:endParaRPr kumimoji="1" lang="ja-JP" altLang="en-US" sz="32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139349"/>
              </p:ext>
            </p:extLst>
          </p:nvPr>
        </p:nvGraphicFramePr>
        <p:xfrm>
          <a:off x="717847" y="1704057"/>
          <a:ext cx="2521009" cy="4351335"/>
        </p:xfrm>
        <a:graphic>
          <a:graphicData uri="http://schemas.openxmlformats.org/drawingml/2006/table">
            <a:tbl>
              <a:tblPr/>
              <a:tblGrid>
                <a:gridCol w="1504060"/>
                <a:gridCol w="1016949"/>
              </a:tblGrid>
              <a:tr h="29008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hlinkClick r:id="rId3"/>
                        </a:rPr>
                        <a:t>Journal Article</a:t>
                      </a:r>
                      <a:endParaRPr lang="en-US" sz="900" dirty="0">
                        <a:effectLst/>
                      </a:endParaRP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900" dirty="0">
                          <a:effectLst/>
                        </a:rPr>
                        <a:t>226,641 (15.7%)</a:t>
                      </a: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hlinkClick r:id="rId4"/>
                        </a:rPr>
                        <a:t>Thesis or Dissertation</a:t>
                      </a:r>
                      <a:endParaRPr lang="en-US" sz="900">
                        <a:effectLst/>
                      </a:endParaRP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900">
                          <a:effectLst/>
                        </a:rPr>
                        <a:t>62,714 (4.4%)</a:t>
                      </a: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hlinkClick r:id="rId5"/>
                        </a:rPr>
                        <a:t>Departmental Bulletin Paper</a:t>
                      </a:r>
                      <a:endParaRPr lang="en-US" sz="900">
                        <a:effectLst/>
                      </a:endParaRP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900">
                          <a:effectLst/>
                        </a:rPr>
                        <a:t>770,761 (53.5%)</a:t>
                      </a: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hlinkClick r:id="rId6"/>
                        </a:rPr>
                        <a:t>Conference Paper</a:t>
                      </a:r>
                      <a:endParaRPr lang="en-US" sz="900">
                        <a:effectLst/>
                      </a:endParaRP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900">
                          <a:effectLst/>
                        </a:rPr>
                        <a:t>22,807 (1.6%)</a:t>
                      </a: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hlinkClick r:id="rId7"/>
                        </a:rPr>
                        <a:t>Presentation</a:t>
                      </a:r>
                      <a:endParaRPr lang="en-US" sz="900">
                        <a:effectLst/>
                      </a:endParaRP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900">
                          <a:effectLst/>
                        </a:rPr>
                        <a:t>5,619 (0.4%)</a:t>
                      </a: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hlinkClick r:id="rId8"/>
                        </a:rPr>
                        <a:t>Book</a:t>
                      </a:r>
                      <a:endParaRPr lang="en-US" sz="900">
                        <a:effectLst/>
                      </a:endParaRP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900">
                          <a:effectLst/>
                        </a:rPr>
                        <a:t>19,603 (1.4%)</a:t>
                      </a: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hlinkClick r:id="rId9"/>
                        </a:rPr>
                        <a:t>Technical Report</a:t>
                      </a:r>
                      <a:endParaRPr lang="en-US" sz="900">
                        <a:effectLst/>
                      </a:endParaRP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900">
                          <a:effectLst/>
                        </a:rPr>
                        <a:t>18,744 (1.3%)</a:t>
                      </a: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hlinkClick r:id="rId10"/>
                        </a:rPr>
                        <a:t>Research Paper</a:t>
                      </a:r>
                      <a:endParaRPr lang="en-US" sz="900">
                        <a:effectLst/>
                      </a:endParaRP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900" dirty="0">
                          <a:effectLst/>
                        </a:rPr>
                        <a:t>32,240 (2.2%)</a:t>
                      </a: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hlinkClick r:id="rId11"/>
                        </a:rPr>
                        <a:t>Article</a:t>
                      </a:r>
                      <a:endParaRPr lang="en-US" sz="900">
                        <a:effectLst/>
                      </a:endParaRP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900">
                          <a:effectLst/>
                        </a:rPr>
                        <a:t>49,368 (3.4%)</a:t>
                      </a: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hlinkClick r:id="rId12"/>
                        </a:rPr>
                        <a:t>Preprint</a:t>
                      </a:r>
                      <a:endParaRPr lang="en-US" sz="900">
                        <a:effectLst/>
                      </a:endParaRP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900">
                          <a:effectLst/>
                        </a:rPr>
                        <a:t>378 (0.0%)</a:t>
                      </a: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hlinkClick r:id="rId13"/>
                        </a:rPr>
                        <a:t>Learning Material</a:t>
                      </a:r>
                      <a:endParaRPr lang="en-US" sz="900">
                        <a:effectLst/>
                      </a:endParaRP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900">
                          <a:effectLst/>
                        </a:rPr>
                        <a:t>4,053 (0.3%)</a:t>
                      </a: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hlinkClick r:id="rId14"/>
                        </a:rPr>
                        <a:t>Data or Dataset</a:t>
                      </a:r>
                      <a:endParaRPr lang="en-US" sz="900">
                        <a:effectLst/>
                      </a:endParaRP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900">
                          <a:effectLst/>
                        </a:rPr>
                        <a:t>52,418 (3.6%)</a:t>
                      </a: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hlinkClick r:id="rId15"/>
                        </a:rPr>
                        <a:t>Software</a:t>
                      </a:r>
                      <a:endParaRPr lang="en-US" sz="900">
                        <a:effectLst/>
                      </a:endParaRP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900">
                          <a:effectLst/>
                        </a:rPr>
                        <a:t>29 (0.0%)</a:t>
                      </a: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hlinkClick r:id="rId16"/>
                        </a:rPr>
                        <a:t>Others</a:t>
                      </a:r>
                      <a:endParaRPr lang="en-US" sz="900">
                        <a:effectLst/>
                      </a:endParaRP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900">
                          <a:effectLst/>
                        </a:rPr>
                        <a:t>174,836 (12.1%)</a:t>
                      </a: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SUM</a:t>
                      </a: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900" dirty="0">
                          <a:effectLst/>
                        </a:rPr>
                        <a:t>1,440,211</a:t>
                      </a:r>
                    </a:p>
                  </a:txBody>
                  <a:tcPr marL="13683" marR="13683" marT="13683" marB="1368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468686" y="6125641"/>
            <a:ext cx="4295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Source: NII Institutional Repositories Database Contents Analysis</a:t>
            </a:r>
          </a:p>
          <a:p>
            <a:r>
              <a:rPr lang="en-US" altLang="ja-JP" sz="1200" dirty="0" smtClean="0"/>
              <a:t>http</a:t>
            </a:r>
            <a:r>
              <a:rPr lang="en-US" altLang="ja-JP" sz="1200" dirty="0"/>
              <a:t>://irdb.nii.ac.jp/analysis/index_e.php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292248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 smtClean="0"/>
              <a:t>Characteristics of IR Content in Japan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49" y="1825624"/>
            <a:ext cx="7985511" cy="4677725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More than half are</a:t>
            </a:r>
            <a:r>
              <a:rPr lang="en-US" altLang="ja-JP" dirty="0" smtClean="0"/>
              <a:t> “Kiyo </a:t>
            </a:r>
            <a:r>
              <a:rPr lang="en-US" altLang="ja-JP" dirty="0" err="1" smtClean="0"/>
              <a:t>Ronbun</a:t>
            </a:r>
            <a:r>
              <a:rPr lang="en-US" altLang="ja-JP" dirty="0" smtClean="0"/>
              <a:t> (department </a:t>
            </a:r>
            <a:r>
              <a:rPr lang="en-US" altLang="ja-JP" dirty="0"/>
              <a:t>bulletin </a:t>
            </a:r>
            <a:r>
              <a:rPr lang="en-US" altLang="ja-JP" dirty="0" smtClean="0"/>
              <a:t>papers)” </a:t>
            </a:r>
          </a:p>
          <a:p>
            <a:pPr lvl="1"/>
            <a:r>
              <a:rPr lang="en-US" altLang="ja-JP" dirty="0" smtClean="0"/>
              <a:t>“Kiyo (Department bulletin)”</a:t>
            </a:r>
          </a:p>
          <a:p>
            <a:pPr lvl="2"/>
            <a:r>
              <a:rPr lang="en-US" altLang="ja-JP" dirty="0" smtClean="0"/>
              <a:t>Most authors are the department faculty members</a:t>
            </a:r>
          </a:p>
          <a:p>
            <a:pPr lvl="2"/>
            <a:r>
              <a:rPr lang="en-US" altLang="ja-JP" dirty="0" smtClean="0"/>
              <a:t>Edited and published by the department faculty</a:t>
            </a:r>
          </a:p>
          <a:p>
            <a:pPr lvl="2"/>
            <a:r>
              <a:rPr lang="en-US" altLang="ja-JP" dirty="0" smtClean="0"/>
              <a:t>Cost to publish is covered by the department</a:t>
            </a:r>
          </a:p>
          <a:p>
            <a:pPr lvl="2"/>
            <a:r>
              <a:rPr lang="en-US" altLang="ja-JP" dirty="0" smtClean="0"/>
              <a:t>Not for sale and small circulation</a:t>
            </a:r>
          </a:p>
          <a:p>
            <a:pPr lvl="2"/>
            <a:r>
              <a:rPr lang="en-US" altLang="ja-JP" dirty="0"/>
              <a:t>P</a:t>
            </a:r>
            <a:r>
              <a:rPr lang="en-US" altLang="ja-JP" dirty="0" smtClean="0"/>
              <a:t>eer review is sometimes loose and articles in it are not so highly regarded (especially in natural sciences)</a:t>
            </a:r>
          </a:p>
          <a:p>
            <a:r>
              <a:rPr lang="en-US" altLang="ja-JP" dirty="0"/>
              <a:t>J</a:t>
            </a:r>
            <a:r>
              <a:rPr lang="en-US" altLang="ja-JP" dirty="0" smtClean="0"/>
              <a:t>ournal articles’ deposit rate is generally low </a:t>
            </a:r>
          </a:p>
          <a:p>
            <a:pPr lvl="1"/>
            <a:r>
              <a:rPr lang="en-US" altLang="ja-JP" dirty="0" smtClean="0"/>
              <a:t>No </a:t>
            </a:r>
            <a:r>
              <a:rPr lang="en-US" altLang="ja-JP" dirty="0"/>
              <a:t>g</a:t>
            </a:r>
            <a:r>
              <a:rPr lang="en-US" altLang="ja-JP" dirty="0" smtClean="0"/>
              <a:t>reen OA mandate</a:t>
            </a:r>
          </a:p>
          <a:p>
            <a:r>
              <a:rPr lang="en-US" altLang="ja-JP" dirty="0" smtClean="0"/>
              <a:t>PhD theses begin to increase due to </a:t>
            </a:r>
            <a:r>
              <a:rPr lang="en-US" altLang="ja-JP" dirty="0"/>
              <a:t>MEXT</a:t>
            </a:r>
            <a:r>
              <a:rPr lang="en-US" altLang="ja-JP" sz="3000" baseline="30000" dirty="0" smtClean="0"/>
              <a:t>†</a:t>
            </a:r>
            <a:r>
              <a:rPr lang="en-US" altLang="ja-JP" dirty="0" smtClean="0"/>
              <a:t>’s mandate</a:t>
            </a:r>
          </a:p>
          <a:p>
            <a:pPr marL="914400" lvl="2" indent="0">
              <a:buNone/>
            </a:pPr>
            <a:r>
              <a:rPr lang="en-US" altLang="ja-JP" dirty="0" smtClean="0"/>
              <a:t>† Ministry </a:t>
            </a:r>
            <a:r>
              <a:rPr lang="en-US" altLang="ja-JP" dirty="0"/>
              <a:t>of Education, Culture, Sports, Science &amp; Technology</a:t>
            </a:r>
            <a:endParaRPr lang="en-US" altLang="ja-JP" dirty="0" smtClean="0"/>
          </a:p>
          <a:p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1433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MEXT’s </a:t>
            </a:r>
            <a:r>
              <a:rPr kumimoji="1" lang="en-US" altLang="ja-JP" dirty="0" smtClean="0"/>
              <a:t>open access mandate for  PhD theses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23141" cy="4429896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MEXT revised the decree and mandated open access to doctoral </a:t>
            </a:r>
            <a:r>
              <a:rPr lang="en-US" altLang="ja-JP" dirty="0" smtClean="0"/>
              <a:t>dissertation</a:t>
            </a:r>
            <a:r>
              <a:rPr kumimoji="1" lang="en-US" altLang="ja-JP" dirty="0" smtClean="0"/>
              <a:t>s in March 2013</a:t>
            </a:r>
          </a:p>
          <a:p>
            <a:r>
              <a:rPr lang="en-US" altLang="ja-JP" dirty="0" smtClean="0"/>
              <a:t>The decree requires </a:t>
            </a:r>
            <a:r>
              <a:rPr lang="en-US" altLang="ja-JP" dirty="0"/>
              <a:t>to publicize the entire thesis on </a:t>
            </a:r>
            <a:r>
              <a:rPr lang="en-US" altLang="ja-JP" dirty="0" smtClean="0"/>
              <a:t>the Internet </a:t>
            </a:r>
            <a:r>
              <a:rPr lang="en-US" altLang="ja-JP" dirty="0"/>
              <a:t>within one </a:t>
            </a:r>
            <a:r>
              <a:rPr lang="en-US" altLang="ja-JP" dirty="0" smtClean="0"/>
              <a:t>year unless there is a special reason</a:t>
            </a:r>
            <a:endParaRPr kumimoji="1" lang="en-US" altLang="ja-JP" dirty="0" smtClean="0"/>
          </a:p>
          <a:p>
            <a:r>
              <a:rPr kumimoji="1" lang="en-US" altLang="ja-JP" dirty="0" smtClean="0"/>
              <a:t>Theses are made publicly available through IRs of PhD awarding institutions</a:t>
            </a:r>
          </a:p>
          <a:p>
            <a:r>
              <a:rPr lang="en-US" altLang="ja-JP" dirty="0"/>
              <a:t>National Diet Library (NDL</a:t>
            </a:r>
            <a:r>
              <a:rPr lang="en-US" altLang="ja-JP" dirty="0" smtClean="0"/>
              <a:t>) will harvest them from IRs </a:t>
            </a:r>
            <a:r>
              <a:rPr lang="en-US" altLang="ja-JP" dirty="0"/>
              <a:t>(after Feb. 2015) </a:t>
            </a:r>
            <a:r>
              <a:rPr lang="en-US" altLang="ja-JP" dirty="0" smtClean="0"/>
              <a:t>and preserve them in electronic format</a:t>
            </a:r>
          </a:p>
        </p:txBody>
      </p:sp>
    </p:spTree>
    <p:extLst>
      <p:ext uri="{BB962C8B-B14F-4D97-AF65-F5344CB8AC3E}">
        <p14:creationId xmlns:p14="http://schemas.microsoft.com/office/powerpoint/2010/main" val="168922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Support program of National Institute of Informatics (NII)(1)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15354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NII played a pivotal role in the growth of </a:t>
            </a:r>
            <a:r>
              <a:rPr kumimoji="1" lang="en-US" altLang="ja-JP" dirty="0" smtClean="0"/>
              <a:t>IRs </a:t>
            </a:r>
            <a:r>
              <a:rPr lang="en-US" altLang="ja-JP" dirty="0" smtClean="0"/>
              <a:t>entrusting </a:t>
            </a:r>
            <a:r>
              <a:rPr lang="en-US" altLang="ja-JP" dirty="0" smtClean="0"/>
              <a:t>various projects to </a:t>
            </a:r>
            <a:r>
              <a:rPr lang="en-US" altLang="ja-JP" dirty="0" smtClean="0"/>
              <a:t>selected institutions (</a:t>
            </a:r>
            <a:r>
              <a:rPr lang="en-US" altLang="ja-JP" dirty="0" smtClean="0"/>
              <a:t>2004-2012)</a:t>
            </a:r>
          </a:p>
          <a:p>
            <a:r>
              <a:rPr lang="en-US" altLang="ja-JP" dirty="0" smtClean="0"/>
              <a:t>IR construction projects</a:t>
            </a:r>
          </a:p>
          <a:p>
            <a:pPr lvl="1"/>
            <a:r>
              <a:rPr lang="en-US" altLang="ja-JP" dirty="0" smtClean="0"/>
              <a:t>2004  The </a:t>
            </a:r>
            <a:r>
              <a:rPr lang="en-US" altLang="ja-JP" dirty="0"/>
              <a:t>experimental project "Implementation of IR software" with 6 </a:t>
            </a:r>
            <a:r>
              <a:rPr lang="en-US" altLang="ja-JP" dirty="0" smtClean="0"/>
              <a:t>university libraries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2005  The </a:t>
            </a:r>
            <a:r>
              <a:rPr lang="en-US" altLang="ja-JP" dirty="0"/>
              <a:t>pilot project "introduction and operation of IR" commissioned to 19 </a:t>
            </a:r>
            <a:r>
              <a:rPr lang="en-US" altLang="ja-JP" dirty="0" smtClean="0"/>
              <a:t>university libraries</a:t>
            </a:r>
            <a:endParaRPr lang="en-US" altLang="ja-JP" dirty="0" smtClean="0"/>
          </a:p>
          <a:p>
            <a:pPr lvl="1"/>
            <a:r>
              <a:rPr lang="en-US" altLang="ja-JP" dirty="0"/>
              <a:t>The full-fledged </a:t>
            </a:r>
            <a:r>
              <a:rPr lang="en-US" altLang="ja-JP" dirty="0" smtClean="0"/>
              <a:t>project: Construction </a:t>
            </a:r>
            <a:r>
              <a:rPr lang="en-US" altLang="ja-JP" dirty="0"/>
              <a:t>and operation of IR. </a:t>
            </a:r>
            <a:r>
              <a:rPr lang="en-US" altLang="ja-JP" dirty="0" smtClean="0"/>
              <a:t> 57 </a:t>
            </a:r>
            <a:r>
              <a:rPr lang="en-US" altLang="ja-JP" dirty="0" smtClean="0"/>
              <a:t>university libraries </a:t>
            </a:r>
            <a:r>
              <a:rPr lang="en-US" altLang="ja-JP" dirty="0"/>
              <a:t>in 2006</a:t>
            </a:r>
            <a:r>
              <a:rPr lang="en-US" altLang="ja-JP" dirty="0" smtClean="0"/>
              <a:t>, 70 </a:t>
            </a:r>
            <a:r>
              <a:rPr lang="en-US" altLang="ja-JP" dirty="0"/>
              <a:t>in </a:t>
            </a:r>
            <a:r>
              <a:rPr lang="en-US" altLang="ja-JP" dirty="0" smtClean="0"/>
              <a:t>2007</a:t>
            </a:r>
          </a:p>
          <a:p>
            <a:pPr lvl="1"/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700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Support program of National Institute of Informatics (NII)(2)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1190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SCPJ (Society Copyright Policies in Japan)</a:t>
            </a:r>
          </a:p>
          <a:p>
            <a:pPr lvl="1"/>
            <a:r>
              <a:rPr lang="en-US" altLang="ja-JP" dirty="0" smtClean="0"/>
              <a:t>Japanese counterpart </a:t>
            </a:r>
            <a:r>
              <a:rPr lang="en-US" altLang="ja-JP" dirty="0"/>
              <a:t>of </a:t>
            </a:r>
            <a:r>
              <a:rPr lang="en-US" altLang="ja-JP" dirty="0" smtClean="0"/>
              <a:t>the SHERPA/</a:t>
            </a:r>
            <a:r>
              <a:rPr lang="en-US" altLang="ja-JP" dirty="0" err="1" smtClean="0"/>
              <a:t>RoMEO</a:t>
            </a:r>
            <a:endParaRPr lang="en-US" altLang="ja-JP" dirty="0" smtClean="0"/>
          </a:p>
          <a:p>
            <a:r>
              <a:rPr lang="en-US" altLang="ja-JP" dirty="0"/>
              <a:t>ROAT (</a:t>
            </a:r>
            <a:r>
              <a:rPr lang="en-US" altLang="ja-JP" dirty="0" smtClean="0"/>
              <a:t>Repository </a:t>
            </a:r>
            <a:r>
              <a:rPr lang="en-US" altLang="ja-JP" dirty="0"/>
              <a:t>Output </a:t>
            </a:r>
            <a:r>
              <a:rPr lang="en-US" altLang="ja-JP" dirty="0" smtClean="0"/>
              <a:t>Assessment </a:t>
            </a:r>
            <a:r>
              <a:rPr lang="en-US" altLang="ja-JP" dirty="0"/>
              <a:t>Tool)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Standardized counting mechanism for downloads</a:t>
            </a:r>
          </a:p>
          <a:p>
            <a:r>
              <a:rPr lang="en-US" altLang="ja-JP" dirty="0"/>
              <a:t>JAIRO</a:t>
            </a:r>
            <a:r>
              <a:rPr lang="en-US" altLang="ja-JP" baseline="30000" dirty="0" smtClean="0"/>
              <a:t>†</a:t>
            </a:r>
            <a:r>
              <a:rPr lang="en-US" altLang="ja-JP" dirty="0" smtClean="0"/>
              <a:t> (Japanese Institutional Repositories Online)</a:t>
            </a:r>
          </a:p>
          <a:p>
            <a:pPr lvl="1"/>
            <a:r>
              <a:rPr lang="en-US" altLang="ja-JP" dirty="0" smtClean="0"/>
              <a:t>A portal to Japanese IRs similar to the OAIster </a:t>
            </a:r>
          </a:p>
          <a:p>
            <a:r>
              <a:rPr lang="en-US" altLang="ja-JP" dirty="0" smtClean="0"/>
              <a:t>JAIRO</a:t>
            </a:r>
            <a:r>
              <a:rPr lang="en-US" altLang="ja-JP" baseline="30000" dirty="0" smtClean="0"/>
              <a:t>†</a:t>
            </a:r>
            <a:r>
              <a:rPr lang="en-US" altLang="ja-JP" dirty="0" smtClean="0"/>
              <a:t> Cloud (2012- )                     </a:t>
            </a:r>
            <a:r>
              <a:rPr lang="en-US" altLang="ja-JP" baseline="30000" dirty="0" smtClean="0"/>
              <a:t>†pronounced as “gyro”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 </a:t>
            </a:r>
            <a:r>
              <a:rPr lang="en-US" altLang="ja-JP" dirty="0"/>
              <a:t>SaaS type IR cloud service</a:t>
            </a:r>
          </a:p>
          <a:p>
            <a:pPr lvl="1"/>
            <a:r>
              <a:rPr lang="en-US" altLang="ja-JP" dirty="0" smtClean="0"/>
              <a:t>Utilized </a:t>
            </a:r>
            <a:r>
              <a:rPr lang="en-US" altLang="ja-JP" dirty="0"/>
              <a:t>by many small </a:t>
            </a:r>
            <a:r>
              <a:rPr lang="en-US" altLang="ja-JP" dirty="0" smtClean="0"/>
              <a:t>institutions </a:t>
            </a:r>
            <a:r>
              <a:rPr lang="en-US" altLang="ja-JP" dirty="0"/>
              <a:t>which lack budget and skills to build a repository on their own</a:t>
            </a:r>
          </a:p>
          <a:p>
            <a:pPr lvl="1"/>
            <a:r>
              <a:rPr kumimoji="1" lang="en-US" altLang="ja-JP" dirty="0" smtClean="0"/>
              <a:t>60% of IRs in Japan are now on the JAIRO Cloud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542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2191</TotalTime>
  <Words>733</Words>
  <Application>Microsoft Office PowerPoint</Application>
  <PresentationFormat>画面に合わせる (4:3)</PresentationFormat>
  <Paragraphs>113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9" baseType="lpstr">
      <vt:lpstr>ＭＳ Ｐゴシック</vt:lpstr>
      <vt:lpstr>Arial</vt:lpstr>
      <vt:lpstr>Calibri</vt:lpstr>
      <vt:lpstr>Calibri Light</vt:lpstr>
      <vt:lpstr>Office テーマ</vt:lpstr>
      <vt:lpstr>Institutional Repositories in Japan:  an overview</vt:lpstr>
      <vt:lpstr>Agenda</vt:lpstr>
      <vt:lpstr>Growth in the number of IRs in Japan</vt:lpstr>
      <vt:lpstr>Content growth</vt:lpstr>
      <vt:lpstr>Breakdown of content by resource type (ratio)</vt:lpstr>
      <vt:lpstr>Characteristics of IR Content in Japan</vt:lpstr>
      <vt:lpstr>MEXT’s open access mandate for  PhD theses</vt:lpstr>
      <vt:lpstr>Support program of National Institute of Informatics (NII)(1)</vt:lpstr>
      <vt:lpstr>Support program of National Institute of Informatics (NII)(2)</vt:lpstr>
      <vt:lpstr>PowerPoint プレゼンテーション</vt:lpstr>
      <vt:lpstr>Digital Repository Federation (DRF)</vt:lpstr>
      <vt:lpstr>Institutional Repository Promotion Committee</vt:lpstr>
      <vt:lpstr>Conclusion</vt:lpstr>
      <vt:lpstr> Merci beaucoup!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Institutional Repositories in Japan:  an overview</dc:title>
  <dc:creator>Masamitsu Kuriyama</dc:creator>
  <cp:lastModifiedBy>Masamitsu Kuriyama</cp:lastModifiedBy>
  <cp:revision>96</cp:revision>
  <dcterms:created xsi:type="dcterms:W3CDTF">2014-12-16T09:46:33Z</dcterms:created>
  <dcterms:modified xsi:type="dcterms:W3CDTF">2015-01-22T02:04:09Z</dcterms:modified>
</cp:coreProperties>
</file>