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5"/>
  </p:notesMasterIdLst>
  <p:sldIdLst>
    <p:sldId id="256" r:id="rId2"/>
    <p:sldId id="257" r:id="rId3"/>
    <p:sldId id="258" r:id="rId4"/>
    <p:sldId id="272" r:id="rId5"/>
    <p:sldId id="269" r:id="rId6"/>
    <p:sldId id="262" r:id="rId7"/>
    <p:sldId id="271" r:id="rId8"/>
    <p:sldId id="270" r:id="rId9"/>
    <p:sldId id="261" r:id="rId10"/>
    <p:sldId id="266" r:id="rId11"/>
    <p:sldId id="267" r:id="rId12"/>
    <p:sldId id="263" r:id="rId13"/>
    <p:sldId id="273"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24" autoAdjust="0"/>
  </p:normalViewPr>
  <p:slideViewPr>
    <p:cSldViewPr>
      <p:cViewPr varScale="1">
        <p:scale>
          <a:sx n="53" d="100"/>
          <a:sy n="53" d="100"/>
        </p:scale>
        <p:origin x="-11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matsumoto\Documents\koara_access_D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Access</c:v>
                </c:pt>
              </c:strCache>
            </c:strRef>
          </c:tx>
          <c:marker>
            <c:symbol val="none"/>
          </c:marker>
          <c:cat>
            <c:numRef>
              <c:f>Sheet1!$A$2:$A$61</c:f>
              <c:numCache>
                <c:formatCode>[$-409]mmm\-yy;@</c:formatCode>
                <c:ptCount val="60"/>
                <c:pt idx="0">
                  <c:v>39904</c:v>
                </c:pt>
                <c:pt idx="1">
                  <c:v>39934</c:v>
                </c:pt>
                <c:pt idx="2">
                  <c:v>39965</c:v>
                </c:pt>
                <c:pt idx="3">
                  <c:v>39995</c:v>
                </c:pt>
                <c:pt idx="4">
                  <c:v>40026</c:v>
                </c:pt>
                <c:pt idx="5">
                  <c:v>40057</c:v>
                </c:pt>
                <c:pt idx="6">
                  <c:v>40087</c:v>
                </c:pt>
                <c:pt idx="7">
                  <c:v>40118</c:v>
                </c:pt>
                <c:pt idx="8">
                  <c:v>40148</c:v>
                </c:pt>
                <c:pt idx="9">
                  <c:v>40179</c:v>
                </c:pt>
                <c:pt idx="10">
                  <c:v>40210</c:v>
                </c:pt>
                <c:pt idx="11">
                  <c:v>40238</c:v>
                </c:pt>
                <c:pt idx="12">
                  <c:v>40269</c:v>
                </c:pt>
                <c:pt idx="13">
                  <c:v>40299</c:v>
                </c:pt>
                <c:pt idx="14">
                  <c:v>40330</c:v>
                </c:pt>
                <c:pt idx="15">
                  <c:v>40360</c:v>
                </c:pt>
                <c:pt idx="16">
                  <c:v>40391</c:v>
                </c:pt>
                <c:pt idx="17">
                  <c:v>40422</c:v>
                </c:pt>
                <c:pt idx="18">
                  <c:v>40452</c:v>
                </c:pt>
                <c:pt idx="19">
                  <c:v>40483</c:v>
                </c:pt>
                <c:pt idx="20">
                  <c:v>40513</c:v>
                </c:pt>
                <c:pt idx="21">
                  <c:v>40544</c:v>
                </c:pt>
                <c:pt idx="22">
                  <c:v>40575</c:v>
                </c:pt>
                <c:pt idx="23">
                  <c:v>40603</c:v>
                </c:pt>
                <c:pt idx="24">
                  <c:v>40634</c:v>
                </c:pt>
                <c:pt idx="25">
                  <c:v>40664</c:v>
                </c:pt>
                <c:pt idx="26">
                  <c:v>40695</c:v>
                </c:pt>
                <c:pt idx="27">
                  <c:v>40725</c:v>
                </c:pt>
                <c:pt idx="28">
                  <c:v>40756</c:v>
                </c:pt>
                <c:pt idx="29">
                  <c:v>40787</c:v>
                </c:pt>
                <c:pt idx="30">
                  <c:v>40817</c:v>
                </c:pt>
                <c:pt idx="31">
                  <c:v>40848</c:v>
                </c:pt>
                <c:pt idx="32">
                  <c:v>40878</c:v>
                </c:pt>
                <c:pt idx="33">
                  <c:v>40909</c:v>
                </c:pt>
                <c:pt idx="34">
                  <c:v>40940</c:v>
                </c:pt>
                <c:pt idx="35">
                  <c:v>40969</c:v>
                </c:pt>
                <c:pt idx="36">
                  <c:v>41000</c:v>
                </c:pt>
                <c:pt idx="37">
                  <c:v>41030</c:v>
                </c:pt>
                <c:pt idx="38">
                  <c:v>41061</c:v>
                </c:pt>
                <c:pt idx="39">
                  <c:v>41091</c:v>
                </c:pt>
                <c:pt idx="40">
                  <c:v>41122</c:v>
                </c:pt>
                <c:pt idx="41">
                  <c:v>41153</c:v>
                </c:pt>
                <c:pt idx="42">
                  <c:v>41183</c:v>
                </c:pt>
                <c:pt idx="43">
                  <c:v>41214</c:v>
                </c:pt>
                <c:pt idx="44">
                  <c:v>41244</c:v>
                </c:pt>
                <c:pt idx="45">
                  <c:v>41275</c:v>
                </c:pt>
                <c:pt idx="46">
                  <c:v>41306</c:v>
                </c:pt>
                <c:pt idx="47">
                  <c:v>41334</c:v>
                </c:pt>
                <c:pt idx="48">
                  <c:v>41365</c:v>
                </c:pt>
                <c:pt idx="49">
                  <c:v>41395</c:v>
                </c:pt>
                <c:pt idx="50">
                  <c:v>41426</c:v>
                </c:pt>
                <c:pt idx="51">
                  <c:v>41456</c:v>
                </c:pt>
                <c:pt idx="52">
                  <c:v>41487</c:v>
                </c:pt>
                <c:pt idx="53">
                  <c:v>41518</c:v>
                </c:pt>
                <c:pt idx="54">
                  <c:v>41548</c:v>
                </c:pt>
                <c:pt idx="55">
                  <c:v>41579</c:v>
                </c:pt>
                <c:pt idx="56">
                  <c:v>41609</c:v>
                </c:pt>
                <c:pt idx="57">
                  <c:v>41640</c:v>
                </c:pt>
                <c:pt idx="58">
                  <c:v>41671</c:v>
                </c:pt>
                <c:pt idx="59">
                  <c:v>41699</c:v>
                </c:pt>
              </c:numCache>
            </c:numRef>
          </c:cat>
          <c:val>
            <c:numRef>
              <c:f>Sheet1!$B$2:$B$61</c:f>
              <c:numCache>
                <c:formatCode>#,##0</c:formatCode>
                <c:ptCount val="60"/>
                <c:pt idx="0">
                  <c:v>938171</c:v>
                </c:pt>
                <c:pt idx="1">
                  <c:v>961607</c:v>
                </c:pt>
                <c:pt idx="2">
                  <c:v>1171092</c:v>
                </c:pt>
                <c:pt idx="3">
                  <c:v>1319523</c:v>
                </c:pt>
                <c:pt idx="4">
                  <c:v>1071803</c:v>
                </c:pt>
                <c:pt idx="5">
                  <c:v>1073155</c:v>
                </c:pt>
                <c:pt idx="6">
                  <c:v>1322043</c:v>
                </c:pt>
                <c:pt idx="7">
                  <c:v>1341377</c:v>
                </c:pt>
                <c:pt idx="8">
                  <c:v>1336997</c:v>
                </c:pt>
                <c:pt idx="9">
                  <c:v>1570153</c:v>
                </c:pt>
                <c:pt idx="10">
                  <c:v>1363937</c:v>
                </c:pt>
                <c:pt idx="11">
                  <c:v>1319972</c:v>
                </c:pt>
                <c:pt idx="12">
                  <c:v>1228450</c:v>
                </c:pt>
                <c:pt idx="13">
                  <c:v>1294161</c:v>
                </c:pt>
                <c:pt idx="14">
                  <c:v>1341320</c:v>
                </c:pt>
                <c:pt idx="15">
                  <c:v>1542087</c:v>
                </c:pt>
                <c:pt idx="16">
                  <c:v>1256855</c:v>
                </c:pt>
                <c:pt idx="17">
                  <c:v>1276197</c:v>
                </c:pt>
                <c:pt idx="18">
                  <c:v>1620178</c:v>
                </c:pt>
                <c:pt idx="19">
                  <c:v>1465420</c:v>
                </c:pt>
                <c:pt idx="20">
                  <c:v>1460426</c:v>
                </c:pt>
                <c:pt idx="21">
                  <c:v>1654977</c:v>
                </c:pt>
                <c:pt idx="22">
                  <c:v>1310756</c:v>
                </c:pt>
                <c:pt idx="23">
                  <c:v>1201264</c:v>
                </c:pt>
                <c:pt idx="24">
                  <c:v>1401472</c:v>
                </c:pt>
                <c:pt idx="25">
                  <c:v>1593569</c:v>
                </c:pt>
                <c:pt idx="26">
                  <c:v>1649046</c:v>
                </c:pt>
                <c:pt idx="27">
                  <c:v>1573905</c:v>
                </c:pt>
                <c:pt idx="28">
                  <c:v>1705412</c:v>
                </c:pt>
                <c:pt idx="29">
                  <c:v>1694975</c:v>
                </c:pt>
                <c:pt idx="30">
                  <c:v>1824332</c:v>
                </c:pt>
                <c:pt idx="31">
                  <c:v>1624252</c:v>
                </c:pt>
                <c:pt idx="32">
                  <c:v>1750126</c:v>
                </c:pt>
                <c:pt idx="33">
                  <c:v>1707870</c:v>
                </c:pt>
                <c:pt idx="34">
                  <c:v>1449062</c:v>
                </c:pt>
                <c:pt idx="35">
                  <c:v>1629605</c:v>
                </c:pt>
                <c:pt idx="36">
                  <c:v>1481959</c:v>
                </c:pt>
                <c:pt idx="37">
                  <c:v>1700068</c:v>
                </c:pt>
                <c:pt idx="38">
                  <c:v>1589230</c:v>
                </c:pt>
                <c:pt idx="39">
                  <c:v>1889962</c:v>
                </c:pt>
                <c:pt idx="40">
                  <c:v>1806487</c:v>
                </c:pt>
                <c:pt idx="41">
                  <c:v>1656092</c:v>
                </c:pt>
                <c:pt idx="42">
                  <c:v>1595471</c:v>
                </c:pt>
                <c:pt idx="43">
                  <c:v>2035525</c:v>
                </c:pt>
                <c:pt idx="44">
                  <c:v>1699227</c:v>
                </c:pt>
                <c:pt idx="45">
                  <c:v>2043595</c:v>
                </c:pt>
                <c:pt idx="46">
                  <c:v>1548018</c:v>
                </c:pt>
                <c:pt idx="47">
                  <c:v>1622600</c:v>
                </c:pt>
                <c:pt idx="48">
                  <c:v>1817449</c:v>
                </c:pt>
                <c:pt idx="49">
                  <c:v>1924217</c:v>
                </c:pt>
                <c:pt idx="50">
                  <c:v>2017915</c:v>
                </c:pt>
                <c:pt idx="51">
                  <c:v>2036086</c:v>
                </c:pt>
                <c:pt idx="52">
                  <c:v>1652267</c:v>
                </c:pt>
                <c:pt idx="53">
                  <c:v>1655216</c:v>
                </c:pt>
                <c:pt idx="54">
                  <c:v>1687295</c:v>
                </c:pt>
                <c:pt idx="55">
                  <c:v>2298268</c:v>
                </c:pt>
                <c:pt idx="56">
                  <c:v>2130027</c:v>
                </c:pt>
                <c:pt idx="57">
                  <c:v>2200249</c:v>
                </c:pt>
                <c:pt idx="58">
                  <c:v>1938373</c:v>
                </c:pt>
                <c:pt idx="59">
                  <c:v>2088988</c:v>
                </c:pt>
              </c:numCache>
            </c:numRef>
          </c:val>
          <c:smooth val="0"/>
        </c:ser>
        <c:ser>
          <c:idx val="1"/>
          <c:order val="1"/>
          <c:tx>
            <c:strRef>
              <c:f>Sheet1!$C$1</c:f>
              <c:strCache>
                <c:ptCount val="1"/>
                <c:pt idx="0">
                  <c:v>Download</c:v>
                </c:pt>
              </c:strCache>
            </c:strRef>
          </c:tx>
          <c:marker>
            <c:symbol val="none"/>
          </c:marker>
          <c:cat>
            <c:numRef>
              <c:f>Sheet1!$A$2:$A$61</c:f>
              <c:numCache>
                <c:formatCode>[$-409]mmm\-yy;@</c:formatCode>
                <c:ptCount val="60"/>
                <c:pt idx="0">
                  <c:v>39904</c:v>
                </c:pt>
                <c:pt idx="1">
                  <c:v>39934</c:v>
                </c:pt>
                <c:pt idx="2">
                  <c:v>39965</c:v>
                </c:pt>
                <c:pt idx="3">
                  <c:v>39995</c:v>
                </c:pt>
                <c:pt idx="4">
                  <c:v>40026</c:v>
                </c:pt>
                <c:pt idx="5">
                  <c:v>40057</c:v>
                </c:pt>
                <c:pt idx="6">
                  <c:v>40087</c:v>
                </c:pt>
                <c:pt idx="7">
                  <c:v>40118</c:v>
                </c:pt>
                <c:pt idx="8">
                  <c:v>40148</c:v>
                </c:pt>
                <c:pt idx="9">
                  <c:v>40179</c:v>
                </c:pt>
                <c:pt idx="10">
                  <c:v>40210</c:v>
                </c:pt>
                <c:pt idx="11">
                  <c:v>40238</c:v>
                </c:pt>
                <c:pt idx="12">
                  <c:v>40269</c:v>
                </c:pt>
                <c:pt idx="13">
                  <c:v>40299</c:v>
                </c:pt>
                <c:pt idx="14">
                  <c:v>40330</c:v>
                </c:pt>
                <c:pt idx="15">
                  <c:v>40360</c:v>
                </c:pt>
                <c:pt idx="16">
                  <c:v>40391</c:v>
                </c:pt>
                <c:pt idx="17">
                  <c:v>40422</c:v>
                </c:pt>
                <c:pt idx="18">
                  <c:v>40452</c:v>
                </c:pt>
                <c:pt idx="19">
                  <c:v>40483</c:v>
                </c:pt>
                <c:pt idx="20">
                  <c:v>40513</c:v>
                </c:pt>
                <c:pt idx="21">
                  <c:v>40544</c:v>
                </c:pt>
                <c:pt idx="22">
                  <c:v>40575</c:v>
                </c:pt>
                <c:pt idx="23">
                  <c:v>40603</c:v>
                </c:pt>
                <c:pt idx="24">
                  <c:v>40634</c:v>
                </c:pt>
                <c:pt idx="25">
                  <c:v>40664</c:v>
                </c:pt>
                <c:pt idx="26">
                  <c:v>40695</c:v>
                </c:pt>
                <c:pt idx="27">
                  <c:v>40725</c:v>
                </c:pt>
                <c:pt idx="28">
                  <c:v>40756</c:v>
                </c:pt>
                <c:pt idx="29">
                  <c:v>40787</c:v>
                </c:pt>
                <c:pt idx="30">
                  <c:v>40817</c:v>
                </c:pt>
                <c:pt idx="31">
                  <c:v>40848</c:v>
                </c:pt>
                <c:pt idx="32">
                  <c:v>40878</c:v>
                </c:pt>
                <c:pt idx="33">
                  <c:v>40909</c:v>
                </c:pt>
                <c:pt idx="34">
                  <c:v>40940</c:v>
                </c:pt>
                <c:pt idx="35">
                  <c:v>40969</c:v>
                </c:pt>
                <c:pt idx="36">
                  <c:v>41000</c:v>
                </c:pt>
                <c:pt idx="37">
                  <c:v>41030</c:v>
                </c:pt>
                <c:pt idx="38">
                  <c:v>41061</c:v>
                </c:pt>
                <c:pt idx="39">
                  <c:v>41091</c:v>
                </c:pt>
                <c:pt idx="40">
                  <c:v>41122</c:v>
                </c:pt>
                <c:pt idx="41">
                  <c:v>41153</c:v>
                </c:pt>
                <c:pt idx="42">
                  <c:v>41183</c:v>
                </c:pt>
                <c:pt idx="43">
                  <c:v>41214</c:v>
                </c:pt>
                <c:pt idx="44">
                  <c:v>41244</c:v>
                </c:pt>
                <c:pt idx="45">
                  <c:v>41275</c:v>
                </c:pt>
                <c:pt idx="46">
                  <c:v>41306</c:v>
                </c:pt>
                <c:pt idx="47">
                  <c:v>41334</c:v>
                </c:pt>
                <c:pt idx="48">
                  <c:v>41365</c:v>
                </c:pt>
                <c:pt idx="49">
                  <c:v>41395</c:v>
                </c:pt>
                <c:pt idx="50">
                  <c:v>41426</c:v>
                </c:pt>
                <c:pt idx="51">
                  <c:v>41456</c:v>
                </c:pt>
                <c:pt idx="52">
                  <c:v>41487</c:v>
                </c:pt>
                <c:pt idx="53">
                  <c:v>41518</c:v>
                </c:pt>
                <c:pt idx="54">
                  <c:v>41548</c:v>
                </c:pt>
                <c:pt idx="55">
                  <c:v>41579</c:v>
                </c:pt>
                <c:pt idx="56">
                  <c:v>41609</c:v>
                </c:pt>
                <c:pt idx="57">
                  <c:v>41640</c:v>
                </c:pt>
                <c:pt idx="58">
                  <c:v>41671</c:v>
                </c:pt>
                <c:pt idx="59">
                  <c:v>41699</c:v>
                </c:pt>
              </c:numCache>
            </c:numRef>
          </c:cat>
          <c:val>
            <c:numRef>
              <c:f>Sheet1!$C$2:$C$61</c:f>
              <c:numCache>
                <c:formatCode>#,##0</c:formatCode>
                <c:ptCount val="60"/>
                <c:pt idx="0">
                  <c:v>66291</c:v>
                </c:pt>
                <c:pt idx="1">
                  <c:v>63827</c:v>
                </c:pt>
                <c:pt idx="2">
                  <c:v>79084</c:v>
                </c:pt>
                <c:pt idx="3">
                  <c:v>73144</c:v>
                </c:pt>
                <c:pt idx="4">
                  <c:v>66189</c:v>
                </c:pt>
                <c:pt idx="5">
                  <c:v>67348</c:v>
                </c:pt>
                <c:pt idx="6">
                  <c:v>85472</c:v>
                </c:pt>
                <c:pt idx="7">
                  <c:v>83885</c:v>
                </c:pt>
                <c:pt idx="8">
                  <c:v>85962</c:v>
                </c:pt>
                <c:pt idx="9">
                  <c:v>108671</c:v>
                </c:pt>
                <c:pt idx="10">
                  <c:v>109246</c:v>
                </c:pt>
                <c:pt idx="11">
                  <c:v>118100</c:v>
                </c:pt>
                <c:pt idx="12">
                  <c:v>95612</c:v>
                </c:pt>
                <c:pt idx="13">
                  <c:v>102090</c:v>
                </c:pt>
                <c:pt idx="14">
                  <c:v>90735</c:v>
                </c:pt>
                <c:pt idx="15">
                  <c:v>118222</c:v>
                </c:pt>
                <c:pt idx="16">
                  <c:v>108664</c:v>
                </c:pt>
                <c:pt idx="17">
                  <c:v>126861</c:v>
                </c:pt>
                <c:pt idx="18">
                  <c:v>198448</c:v>
                </c:pt>
                <c:pt idx="19">
                  <c:v>166926</c:v>
                </c:pt>
                <c:pt idx="20">
                  <c:v>148141</c:v>
                </c:pt>
                <c:pt idx="21">
                  <c:v>141071</c:v>
                </c:pt>
                <c:pt idx="22">
                  <c:v>127054</c:v>
                </c:pt>
                <c:pt idx="23">
                  <c:v>127459</c:v>
                </c:pt>
                <c:pt idx="24">
                  <c:v>128747</c:v>
                </c:pt>
                <c:pt idx="25">
                  <c:v>158002</c:v>
                </c:pt>
                <c:pt idx="26">
                  <c:v>172806</c:v>
                </c:pt>
                <c:pt idx="27">
                  <c:v>188647</c:v>
                </c:pt>
                <c:pt idx="28">
                  <c:v>236924</c:v>
                </c:pt>
                <c:pt idx="29">
                  <c:v>202522</c:v>
                </c:pt>
                <c:pt idx="30">
                  <c:v>203033</c:v>
                </c:pt>
                <c:pt idx="31">
                  <c:v>187166</c:v>
                </c:pt>
                <c:pt idx="32">
                  <c:v>388554</c:v>
                </c:pt>
                <c:pt idx="33">
                  <c:v>198092</c:v>
                </c:pt>
                <c:pt idx="34">
                  <c:v>165280</c:v>
                </c:pt>
                <c:pt idx="35">
                  <c:v>211692</c:v>
                </c:pt>
                <c:pt idx="36">
                  <c:v>210298</c:v>
                </c:pt>
                <c:pt idx="37">
                  <c:v>242403</c:v>
                </c:pt>
                <c:pt idx="38">
                  <c:v>253671</c:v>
                </c:pt>
                <c:pt idx="39">
                  <c:v>298672</c:v>
                </c:pt>
                <c:pt idx="40">
                  <c:v>298292</c:v>
                </c:pt>
                <c:pt idx="41">
                  <c:v>267893</c:v>
                </c:pt>
                <c:pt idx="42">
                  <c:v>229944</c:v>
                </c:pt>
                <c:pt idx="43">
                  <c:v>315422</c:v>
                </c:pt>
                <c:pt idx="44">
                  <c:v>263935</c:v>
                </c:pt>
                <c:pt idx="45">
                  <c:v>324569</c:v>
                </c:pt>
                <c:pt idx="46">
                  <c:v>240745</c:v>
                </c:pt>
                <c:pt idx="47">
                  <c:v>273255</c:v>
                </c:pt>
                <c:pt idx="48">
                  <c:v>295419</c:v>
                </c:pt>
                <c:pt idx="49">
                  <c:v>345928</c:v>
                </c:pt>
                <c:pt idx="50">
                  <c:v>375304</c:v>
                </c:pt>
                <c:pt idx="51">
                  <c:v>473778</c:v>
                </c:pt>
                <c:pt idx="52">
                  <c:v>322068</c:v>
                </c:pt>
                <c:pt idx="53">
                  <c:v>288261</c:v>
                </c:pt>
                <c:pt idx="54">
                  <c:v>311199</c:v>
                </c:pt>
                <c:pt idx="55">
                  <c:v>432544</c:v>
                </c:pt>
                <c:pt idx="56">
                  <c:v>387457</c:v>
                </c:pt>
                <c:pt idx="57">
                  <c:v>452544</c:v>
                </c:pt>
                <c:pt idx="58">
                  <c:v>345241</c:v>
                </c:pt>
                <c:pt idx="59">
                  <c:v>433272</c:v>
                </c:pt>
              </c:numCache>
            </c:numRef>
          </c:val>
          <c:smooth val="0"/>
        </c:ser>
        <c:dLbls>
          <c:showLegendKey val="0"/>
          <c:showVal val="0"/>
          <c:showCatName val="0"/>
          <c:showSerName val="0"/>
          <c:showPercent val="0"/>
          <c:showBubbleSize val="0"/>
        </c:dLbls>
        <c:marker val="1"/>
        <c:smooth val="0"/>
        <c:axId val="35332864"/>
        <c:axId val="35334400"/>
      </c:lineChart>
      <c:dateAx>
        <c:axId val="35332864"/>
        <c:scaling>
          <c:orientation val="minMax"/>
        </c:scaling>
        <c:delete val="0"/>
        <c:axPos val="b"/>
        <c:numFmt formatCode="[$-409]mmm\-yy;@" sourceLinked="1"/>
        <c:majorTickMark val="out"/>
        <c:minorTickMark val="none"/>
        <c:tickLblPos val="nextTo"/>
        <c:crossAx val="35334400"/>
        <c:crosses val="autoZero"/>
        <c:auto val="1"/>
        <c:lblOffset val="100"/>
        <c:baseTimeUnit val="months"/>
      </c:dateAx>
      <c:valAx>
        <c:axId val="35334400"/>
        <c:scaling>
          <c:orientation val="minMax"/>
        </c:scaling>
        <c:delete val="0"/>
        <c:axPos val="l"/>
        <c:majorGridlines/>
        <c:numFmt formatCode="#,##0" sourceLinked="1"/>
        <c:majorTickMark val="out"/>
        <c:minorTickMark val="none"/>
        <c:tickLblPos val="nextTo"/>
        <c:crossAx val="35332864"/>
        <c:crosses val="autoZero"/>
        <c:crossBetween val="between"/>
      </c:valAx>
    </c:plotArea>
    <c:legend>
      <c:legendPos val="r"/>
      <c:layout/>
      <c:overlay val="0"/>
    </c:legend>
    <c:plotVisOnly val="1"/>
    <c:dispBlanksAs val="gap"/>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23" tIns="45712" rIns="91423" bIns="45712"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6967"/>
          </a:xfrm>
          <a:prstGeom prst="rect">
            <a:avLst/>
          </a:prstGeom>
        </p:spPr>
        <p:txBody>
          <a:bodyPr vert="horz" lIns="91423" tIns="45712" rIns="91423" bIns="45712" rtlCol="0"/>
          <a:lstStyle>
            <a:lvl1pPr algn="r">
              <a:defRPr sz="1200"/>
            </a:lvl1pPr>
          </a:lstStyle>
          <a:p>
            <a:fld id="{A977934F-3D24-4518-8AB2-F61B909A4A68}" type="datetimeFigureOut">
              <a:rPr kumimoji="1" lang="ja-JP" altLang="en-US" smtClean="0"/>
              <a:t>2015/1/28</a:t>
            </a:fld>
            <a:endParaRPr kumimoji="1" lang="ja-JP" altLang="en-US" dirty="0"/>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3" tIns="45712" rIns="91423" bIns="45712" rtlCol="0" anchor="ctr"/>
          <a:lstStyle/>
          <a:p>
            <a:endParaRPr lang="ja-JP" altLang="en-US" dirty="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23" tIns="45712" rIns="91423"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23" tIns="45712" rIns="91423" bIns="45712"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6967"/>
          </a:xfrm>
          <a:prstGeom prst="rect">
            <a:avLst/>
          </a:prstGeom>
        </p:spPr>
        <p:txBody>
          <a:bodyPr vert="horz" lIns="91423" tIns="45712" rIns="91423" bIns="45712" rtlCol="0" anchor="b"/>
          <a:lstStyle>
            <a:lvl1pPr algn="r">
              <a:defRPr sz="1200"/>
            </a:lvl1pPr>
          </a:lstStyle>
          <a:p>
            <a:fld id="{E9D8BA7D-47F6-4106-9492-BA9BA427BF08}" type="slidenum">
              <a:rPr kumimoji="1" lang="ja-JP" altLang="en-US" smtClean="0"/>
              <a:t>‹#›</a:t>
            </a:fld>
            <a:endParaRPr kumimoji="1" lang="ja-JP" altLang="en-US" dirty="0"/>
          </a:p>
        </p:txBody>
      </p:sp>
    </p:spTree>
    <p:extLst>
      <p:ext uri="{BB962C8B-B14F-4D97-AF65-F5344CB8AC3E}">
        <p14:creationId xmlns:p14="http://schemas.microsoft.com/office/powerpoint/2010/main" val="22487138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Hello, my name is Kazuko Matsumoto. Thank you for giving me an opportunity to join this seminar and introduce you our repository, KOARA</a:t>
            </a:r>
            <a:endParaRPr kumimoji="1" lang="ja-JP" altLang="en-US" dirty="0"/>
          </a:p>
        </p:txBody>
      </p:sp>
      <p:sp>
        <p:nvSpPr>
          <p:cNvPr id="4" name="スライド番号プレースホルダー 3"/>
          <p:cNvSpPr>
            <a:spLocks noGrp="1"/>
          </p:cNvSpPr>
          <p:nvPr>
            <p:ph type="sldNum" sz="quarter" idx="10"/>
          </p:nvPr>
        </p:nvSpPr>
        <p:spPr/>
        <p:txBody>
          <a:bodyPr/>
          <a:lstStyle/>
          <a:p>
            <a:fld id="{E9D8BA7D-47F6-4106-9492-BA9BA427BF08}" type="slidenum">
              <a:rPr kumimoji="1" lang="ja-JP" altLang="en-US" smtClean="0"/>
              <a:t>1</a:t>
            </a:fld>
            <a:endParaRPr kumimoji="1" lang="ja-JP" altLang="en-US" dirty="0"/>
          </a:p>
        </p:txBody>
      </p:sp>
    </p:spTree>
    <p:extLst>
      <p:ext uri="{BB962C8B-B14F-4D97-AF65-F5344CB8AC3E}">
        <p14:creationId xmlns:p14="http://schemas.microsoft.com/office/powerpoint/2010/main" val="1023817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I would like to summarize current KOARA’s role</a:t>
            </a:r>
            <a:r>
              <a:rPr lang="en-US" altLang="ja-JP" dirty="0" smtClean="0"/>
              <a:t>.</a:t>
            </a:r>
            <a:endParaRPr lang="en-US" altLang="ja-JP" dirty="0"/>
          </a:p>
          <a:p>
            <a:r>
              <a:rPr lang="en-US" altLang="ja-JP" dirty="0"/>
              <a:t>Keio journal editors learned most efficient way to send out their scholarly contents on the web are using KOARA. </a:t>
            </a:r>
            <a:endParaRPr lang="ja-JP" altLang="ja-JP" dirty="0"/>
          </a:p>
          <a:p>
            <a:r>
              <a:rPr lang="en-US" altLang="ja-JP" dirty="0"/>
              <a:t>It’s awkward to say that we are providing the gold journals, because </a:t>
            </a:r>
            <a:r>
              <a:rPr lang="en-US" altLang="ja-JP" dirty="0" smtClean="0"/>
              <a:t>some </a:t>
            </a:r>
            <a:r>
              <a:rPr lang="en-US" altLang="ja-JP" dirty="0"/>
              <a:t>people raise a question about a quality of </a:t>
            </a:r>
            <a:r>
              <a:rPr lang="en-US" altLang="ja-JP" dirty="0" smtClean="0"/>
              <a:t>the</a:t>
            </a:r>
            <a:r>
              <a:rPr lang="en-US" altLang="ja-JP" baseline="0" dirty="0" smtClean="0"/>
              <a:t> journal published under University name. and they rely on the membership fee to publish, they set </a:t>
            </a:r>
            <a:r>
              <a:rPr lang="en-US" altLang="ja-JP" baseline="0" dirty="0" err="1" smtClean="0"/>
              <a:t>embergo</a:t>
            </a:r>
            <a:r>
              <a:rPr lang="en-US" altLang="ja-JP" baseline="0" dirty="0" smtClean="0"/>
              <a:t> period to OA.</a:t>
            </a:r>
            <a:r>
              <a:rPr lang="en-US" altLang="ja-JP" dirty="0" smtClean="0"/>
              <a:t> </a:t>
            </a:r>
            <a:r>
              <a:rPr lang="en-US" altLang="ja-JP" dirty="0"/>
              <a:t>But so far KOARA have succeeded in collaborating with small academic society to distribute their journal </a:t>
            </a:r>
            <a:r>
              <a:rPr lang="en-US" altLang="ja-JP" baseline="0" dirty="0" smtClean="0"/>
              <a:t> to the world.</a:t>
            </a:r>
            <a:endParaRPr lang="ja-JP" altLang="ja-JP" dirty="0"/>
          </a:p>
          <a:p>
            <a:r>
              <a:rPr lang="en-US" altLang="ja-JP" dirty="0"/>
              <a:t>The journal editors are happy with usage and good response from external researchers. We can say that KOARA also plays a role of increasing recognition of Keio University.</a:t>
            </a:r>
          </a:p>
          <a:p>
            <a:endParaRPr lang="ja-JP" altLang="ja-JP" dirty="0"/>
          </a:p>
          <a:p>
            <a:r>
              <a:rPr lang="en-US" altLang="ja-JP" dirty="0"/>
              <a:t>We also follow the government policy of open access mandate. PhD Thiess and government-aided scientific research reports are added accordingly.</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D8BA7D-47F6-4106-9492-BA9BA427BF08}" type="slidenum">
              <a:rPr kumimoji="1" lang="ja-JP" altLang="en-US" smtClean="0"/>
              <a:t>10</a:t>
            </a:fld>
            <a:endParaRPr kumimoji="1" lang="ja-JP" altLang="en-US" dirty="0"/>
          </a:p>
        </p:txBody>
      </p:sp>
    </p:spTree>
    <p:extLst>
      <p:ext uri="{BB962C8B-B14F-4D97-AF65-F5344CB8AC3E}">
        <p14:creationId xmlns:p14="http://schemas.microsoft.com/office/powerpoint/2010/main" val="100760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have been encouraging </a:t>
            </a:r>
            <a:r>
              <a:rPr kumimoji="1" lang="en-US" altLang="ja-JP" dirty="0" smtClean="0"/>
              <a:t>researcher </a:t>
            </a:r>
            <a:r>
              <a:rPr kumimoji="1" lang="en-US" altLang="ja-JP" dirty="0" smtClean="0"/>
              <a:t>to </a:t>
            </a:r>
            <a:r>
              <a:rPr kumimoji="1" lang="en-US" altLang="ja-JP" dirty="0" smtClean="0"/>
              <a:t>register </a:t>
            </a:r>
            <a:r>
              <a:rPr kumimoji="1" lang="en-US" altLang="ja-JP" baseline="0" dirty="0" smtClean="0"/>
              <a:t> to KOARA</a:t>
            </a:r>
            <a:r>
              <a:rPr kumimoji="1" lang="en-US" altLang="ja-JP" dirty="0" smtClean="0"/>
              <a:t> , </a:t>
            </a:r>
            <a:r>
              <a:rPr kumimoji="1" lang="en-US" altLang="ja-JP" dirty="0" smtClean="0"/>
              <a:t>but we have </a:t>
            </a:r>
            <a:r>
              <a:rPr kumimoji="1" lang="en-US" altLang="ja-JP" dirty="0" smtClean="0"/>
              <a:t>not</a:t>
            </a:r>
          </a:p>
          <a:p>
            <a:r>
              <a:rPr kumimoji="1" lang="en-US" altLang="ja-JP" dirty="0" smtClean="0"/>
              <a:t>Got</a:t>
            </a:r>
            <a:r>
              <a:rPr kumimoji="1" lang="en-US" altLang="ja-JP" baseline="0" dirty="0" smtClean="0"/>
              <a:t> </a:t>
            </a:r>
            <a:r>
              <a:rPr kumimoji="1" lang="en-US" altLang="ja-JP" dirty="0" smtClean="0"/>
              <a:t> </a:t>
            </a:r>
            <a:r>
              <a:rPr kumimoji="1" lang="en-US" altLang="ja-JP" dirty="0" smtClean="0"/>
              <a:t>very few positive reactions from STM researchers </a:t>
            </a:r>
            <a:r>
              <a:rPr kumimoji="1" lang="en-US" altLang="ja-JP" dirty="0" smtClean="0"/>
              <a:t>.</a:t>
            </a:r>
            <a:endParaRPr kumimoji="1" lang="en-US" altLang="ja-JP" dirty="0" smtClean="0"/>
          </a:p>
          <a:p>
            <a:r>
              <a:rPr kumimoji="1" lang="en-US" altLang="ja-JP" dirty="0" smtClean="0"/>
              <a:t>The reason why we could not lure STM researchers are:</a:t>
            </a:r>
          </a:p>
          <a:p>
            <a:r>
              <a:rPr kumimoji="1" lang="en-US" altLang="ja-JP" dirty="0" smtClean="0"/>
              <a:t>1. Researchers are busy.</a:t>
            </a:r>
          </a:p>
          <a:p>
            <a:r>
              <a:rPr kumimoji="1" lang="en-US" altLang="ja-JP" dirty="0" smtClean="0"/>
              <a:t>Keio </a:t>
            </a:r>
            <a:r>
              <a:rPr kumimoji="1" lang="en-US" altLang="ja-JP" dirty="0" smtClean="0"/>
              <a:t>faculty </a:t>
            </a:r>
            <a:r>
              <a:rPr kumimoji="1" lang="en-US" altLang="ja-JP" dirty="0" smtClean="0"/>
              <a:t>has a responsibility in education besides their own research. They also work hard to </a:t>
            </a:r>
            <a:r>
              <a:rPr kumimoji="1" lang="en-US" altLang="ja-JP" dirty="0" smtClean="0"/>
              <a:t>get</a:t>
            </a:r>
            <a:r>
              <a:rPr kumimoji="1" lang="en-US" altLang="ja-JP" baseline="0" dirty="0" smtClean="0"/>
              <a:t> fund</a:t>
            </a:r>
            <a:r>
              <a:rPr kumimoji="1" lang="en-US" altLang="ja-JP" dirty="0" smtClean="0"/>
              <a:t> </a:t>
            </a:r>
            <a:r>
              <a:rPr kumimoji="1" lang="en-US" altLang="ja-JP" dirty="0" smtClean="0"/>
              <a:t>and often commit the management of the university.</a:t>
            </a:r>
          </a:p>
          <a:p>
            <a:r>
              <a:rPr kumimoji="1" lang="en-US" altLang="ja-JP" dirty="0" smtClean="0"/>
              <a:t>2.Keio set no incentives or no penalties to submit their academic output to KOARA. </a:t>
            </a:r>
          </a:p>
          <a:p>
            <a:r>
              <a:rPr kumimoji="1" lang="en-US" altLang="ja-JP" dirty="0" smtClean="0"/>
              <a:t>3. Based on Keio’s mission, they prefer to have their own way.</a:t>
            </a:r>
          </a:p>
          <a:p>
            <a:r>
              <a:rPr kumimoji="1" lang="en-US" altLang="ja-JP" dirty="0" smtClean="0"/>
              <a:t> Even Keio developed Researcher Directory and make it compulsory for faculty to register their information, registration rate is low. I would say top-down decision making doesn’t work under Keio Culture.</a:t>
            </a:r>
          </a:p>
          <a:p>
            <a:r>
              <a:rPr kumimoji="1" lang="en-US" altLang="ja-JP" dirty="0" smtClean="0"/>
              <a:t>For transmission of their scholarly activities, researchers use their own site, SNS, subject repository, which is easier or suitable for their research environment.</a:t>
            </a:r>
          </a:p>
          <a:p>
            <a:endParaRPr kumimoji="1" lang="en-US" altLang="ja-JP" dirty="0" smtClean="0"/>
          </a:p>
          <a:p>
            <a:r>
              <a:rPr kumimoji="1" lang="en-US" altLang="ja-JP" dirty="0" smtClean="0"/>
              <a:t> STM researchers want to submit their papers to scholarly journal of prestigious publishers or international associations.  They don’t care very much about reputation of Keio, but they do want to be acknowledged by the peer researchers.</a:t>
            </a:r>
          </a:p>
          <a:p>
            <a:r>
              <a:rPr kumimoji="1" lang="en-US" altLang="ja-JP" dirty="0" smtClean="0"/>
              <a:t>So researcher knows the importance of OA, they willingly to pay APC. In last two years Nature and other leading academic associations start publishing their own OA, Keio’s researcher are now posting their papers to </a:t>
            </a:r>
            <a:r>
              <a:rPr kumimoji="1" lang="en-US" altLang="ja-JP" dirty="0" smtClean="0"/>
              <a:t>those</a:t>
            </a:r>
            <a:r>
              <a:rPr kumimoji="1" lang="en-US" altLang="ja-JP" baseline="0" dirty="0" smtClean="0"/>
              <a:t> emerging OA especially in </a:t>
            </a:r>
            <a:r>
              <a:rPr kumimoji="1" lang="en-US" altLang="ja-JP" baseline="0" dirty="0" err="1" smtClean="0"/>
              <a:t>medeical</a:t>
            </a:r>
            <a:r>
              <a:rPr kumimoji="1" lang="en-US" altLang="ja-JP" baseline="0" dirty="0" smtClean="0"/>
              <a:t> science.</a:t>
            </a:r>
            <a:endParaRPr kumimoji="1" lang="en-US" altLang="ja-JP" dirty="0" smtClean="0"/>
          </a:p>
          <a:p>
            <a:r>
              <a:rPr kumimoji="1" lang="en-US" altLang="ja-JP" dirty="0" smtClean="0"/>
              <a:t>They think registering their papers or preprints to local system is time-consuming.</a:t>
            </a:r>
          </a:p>
          <a:p>
            <a:r>
              <a:rPr kumimoji="1" lang="en-US" altLang="ja-JP" dirty="0" smtClean="0"/>
              <a:t>KOARA could be one of the choices for OA, but unfortunately it is not recognized as a choice for STM researchers.</a:t>
            </a:r>
          </a:p>
          <a:p>
            <a:endParaRPr kumimoji="1" lang="ja-JP" altLang="en-US" dirty="0"/>
          </a:p>
        </p:txBody>
      </p:sp>
      <p:sp>
        <p:nvSpPr>
          <p:cNvPr id="4" name="スライド番号プレースホルダー 3"/>
          <p:cNvSpPr>
            <a:spLocks noGrp="1"/>
          </p:cNvSpPr>
          <p:nvPr>
            <p:ph type="sldNum" sz="quarter" idx="10"/>
          </p:nvPr>
        </p:nvSpPr>
        <p:spPr/>
        <p:txBody>
          <a:bodyPr/>
          <a:lstStyle/>
          <a:p>
            <a:fld id="{E9D8BA7D-47F6-4106-9492-BA9BA427BF08}" type="slidenum">
              <a:rPr kumimoji="1" lang="ja-JP" altLang="en-US" smtClean="0"/>
              <a:t>11</a:t>
            </a:fld>
            <a:endParaRPr kumimoji="1" lang="ja-JP" altLang="en-US" dirty="0"/>
          </a:p>
        </p:txBody>
      </p:sp>
    </p:spTree>
    <p:extLst>
      <p:ext uri="{BB962C8B-B14F-4D97-AF65-F5344CB8AC3E}">
        <p14:creationId xmlns:p14="http://schemas.microsoft.com/office/powerpoint/2010/main" val="2452975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 my last presentation, I would like to talk about our challenges.</a:t>
            </a:r>
          </a:p>
          <a:p>
            <a:endParaRPr kumimoji="1" lang="en-US" altLang="ja-JP" dirty="0" smtClean="0"/>
          </a:p>
          <a:p>
            <a:r>
              <a:rPr kumimoji="1" lang="en-US" altLang="ja-JP" dirty="0" smtClean="0"/>
              <a:t>KOARA</a:t>
            </a:r>
            <a:r>
              <a:rPr kumimoji="1" lang="en-US" altLang="ja-JP" baseline="0" dirty="0" smtClean="0"/>
              <a:t> is a platform for keio SSH researchers and working very well now. Those contents are used for </a:t>
            </a:r>
            <a:r>
              <a:rPr kumimoji="1" lang="en-US" altLang="ja-JP" baseline="0" dirty="0" err="1" smtClean="0"/>
              <a:t>undergarduate</a:t>
            </a:r>
            <a:r>
              <a:rPr kumimoji="1" lang="en-US" altLang="ja-JP" baseline="0" dirty="0" smtClean="0"/>
              <a:t> learnings too. But we can make our contents </a:t>
            </a:r>
            <a:r>
              <a:rPr kumimoji="1" lang="en-US" altLang="ja-JP" dirty="0" smtClean="0"/>
              <a:t> </a:t>
            </a:r>
            <a:r>
              <a:rPr kumimoji="1" lang="en-US" altLang="ja-JP" dirty="0" smtClean="0"/>
              <a:t>more accessible from oversea. Increase of accuracy of machine translation makes Japanese article translated into any languages. But first we have to make them discovered. Right now we are working on translating the abstracts of Keio journal into English. It is very small step, but same time we are discussing with Keio journal editors to invite foreign editors and change the policy to write at least an abstract in English, so that Keio Journals can be indexed in major bibliographic databases, such as SCOUPAS.</a:t>
            </a:r>
          </a:p>
          <a:p>
            <a:endParaRPr kumimoji="1" lang="en-US" altLang="ja-JP" dirty="0" smtClean="0"/>
          </a:p>
          <a:p>
            <a:r>
              <a:rPr kumimoji="1" lang="en-US" altLang="ja-JP" dirty="0" smtClean="0"/>
              <a:t>And how</a:t>
            </a:r>
            <a:r>
              <a:rPr kumimoji="1" lang="en-US" altLang="ja-JP" baseline="0" dirty="0" smtClean="0"/>
              <a:t> we make KOARA attractive to STM researchers?  If make it charming enough, they can’t help offering their preprint.</a:t>
            </a:r>
          </a:p>
          <a:p>
            <a:r>
              <a:rPr kumimoji="1" lang="en-US" altLang="ja-JP" baseline="0" dirty="0" smtClean="0"/>
              <a:t>But we don’t  have an answer yet.  We think </a:t>
            </a:r>
            <a:r>
              <a:rPr kumimoji="1" lang="en-US" altLang="ja-JP" dirty="0" smtClean="0"/>
              <a:t> </a:t>
            </a:r>
            <a:r>
              <a:rPr kumimoji="1" lang="en-US" altLang="ja-JP" dirty="0" smtClean="0"/>
              <a:t>most important challenge is to  establish the infrastructure of academic information </a:t>
            </a:r>
            <a:r>
              <a:rPr kumimoji="1" lang="en-US" altLang="ja-JP" dirty="0" smtClean="0"/>
              <a:t>distribution in Keio</a:t>
            </a:r>
            <a:r>
              <a:rPr kumimoji="1" lang="en-US" altLang="ja-JP" baseline="0" dirty="0" smtClean="0"/>
              <a:t> </a:t>
            </a:r>
            <a:r>
              <a:rPr kumimoji="1" lang="en-US" altLang="ja-JP" dirty="0" smtClean="0"/>
              <a:t> </a:t>
            </a:r>
            <a:r>
              <a:rPr kumimoji="1" lang="en-US" altLang="ja-JP" dirty="0" smtClean="0"/>
              <a:t>and to build the better online presence of individual researcher. </a:t>
            </a:r>
            <a:r>
              <a:rPr kumimoji="1" lang="en-US" altLang="ja-JP" dirty="0" smtClean="0"/>
              <a:t> Now</a:t>
            </a:r>
            <a:r>
              <a:rPr kumimoji="1" lang="en-US" altLang="ja-JP" baseline="0" dirty="0" smtClean="0"/>
              <a:t> w</a:t>
            </a:r>
            <a:r>
              <a:rPr kumimoji="1" lang="en-US" altLang="ja-JP" dirty="0" smtClean="0"/>
              <a:t>e </a:t>
            </a:r>
            <a:r>
              <a:rPr kumimoji="1" lang="en-US" altLang="ja-JP" dirty="0" smtClean="0"/>
              <a:t>are planning to introduce DOI for KOARA contents, and assigned ORCID for individual researcher along with researcher Directory. We are considering replacing existing </a:t>
            </a:r>
            <a:r>
              <a:rPr kumimoji="1" lang="en-US" altLang="ja-JP" dirty="0" smtClean="0"/>
              <a:t>in-house directory </a:t>
            </a:r>
            <a:r>
              <a:rPr kumimoji="1" lang="en-US" altLang="ja-JP" dirty="0" smtClean="0"/>
              <a:t>for commercial platform that connected with major bibliographic database. So  researchers do not need to register their information to local system. </a:t>
            </a:r>
            <a:r>
              <a:rPr kumimoji="1" lang="en-US" altLang="ja-JP" dirty="0" smtClean="0"/>
              <a:t> If we can reduce faculty</a:t>
            </a:r>
            <a:r>
              <a:rPr kumimoji="1" lang="en-US" altLang="ja-JP" baseline="0" dirty="0" smtClean="0"/>
              <a:t> time and make good online presence for them, STM researcher might pay attention to and rely on KOARA.</a:t>
            </a:r>
            <a:endParaRPr kumimoji="1" lang="en-US" altLang="ja-JP" dirty="0" smtClean="0"/>
          </a:p>
          <a:p>
            <a:r>
              <a:rPr kumimoji="1" lang="en-US" altLang="ja-JP" dirty="0" smtClean="0"/>
              <a:t>The librarians are expected to use their knowledge and skills to beyond</a:t>
            </a:r>
            <a:r>
              <a:rPr kumimoji="1" lang="en-US" altLang="ja-JP" baseline="0" dirty="0" smtClean="0"/>
              <a:t> the wall of organization</a:t>
            </a:r>
            <a:r>
              <a:rPr kumimoji="1" lang="en-US" altLang="ja-JP" dirty="0" smtClean="0"/>
              <a:t>.  Our ultimate goal is to </a:t>
            </a:r>
            <a:r>
              <a:rPr kumimoji="1" lang="en-US" altLang="ja-JP" dirty="0" err="1" smtClean="0"/>
              <a:t>s</a:t>
            </a:r>
            <a:r>
              <a:rPr kumimoji="1" lang="en-US" altLang="ja-JP" baseline="0" dirty="0" err="1" smtClean="0"/>
              <a:t>contribute</a:t>
            </a:r>
            <a:r>
              <a:rPr kumimoji="1" lang="en-US" altLang="ja-JP" baseline="0" dirty="0" smtClean="0"/>
              <a:t> to the world </a:t>
            </a:r>
            <a:r>
              <a:rPr kumimoji="1" lang="en-US" altLang="ja-JP" baseline="0" dirty="0" err="1" smtClean="0"/>
              <a:t>scholairy</a:t>
            </a:r>
            <a:r>
              <a:rPr kumimoji="1" lang="en-US" altLang="ja-JP" baseline="0" dirty="0" smtClean="0"/>
              <a:t> community worldwide.</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9D8BA7D-47F6-4106-9492-BA9BA427BF08}" type="slidenum">
              <a:rPr kumimoji="1" lang="ja-JP" altLang="en-US" smtClean="0"/>
              <a:t>12</a:t>
            </a:fld>
            <a:endParaRPr kumimoji="1" lang="ja-JP" altLang="en-US" dirty="0"/>
          </a:p>
        </p:txBody>
      </p:sp>
    </p:spTree>
    <p:extLst>
      <p:ext uri="{BB962C8B-B14F-4D97-AF65-F5344CB8AC3E}">
        <p14:creationId xmlns:p14="http://schemas.microsoft.com/office/powerpoint/2010/main" val="3678687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Thank you for your attention.</a:t>
            </a:r>
            <a:endParaRPr kumimoji="1" lang="ja-JP" altLang="en-US" dirty="0"/>
          </a:p>
        </p:txBody>
      </p:sp>
      <p:sp>
        <p:nvSpPr>
          <p:cNvPr id="4" name="スライド番号プレースホルダー 3"/>
          <p:cNvSpPr>
            <a:spLocks noGrp="1"/>
          </p:cNvSpPr>
          <p:nvPr>
            <p:ph type="sldNum" sz="quarter" idx="10"/>
          </p:nvPr>
        </p:nvSpPr>
        <p:spPr/>
        <p:txBody>
          <a:bodyPr/>
          <a:lstStyle/>
          <a:p>
            <a:fld id="{E9D8BA7D-47F6-4106-9492-BA9BA427BF08}" type="slidenum">
              <a:rPr kumimoji="1" lang="ja-JP" altLang="en-US" smtClean="0"/>
              <a:t>13</a:t>
            </a:fld>
            <a:endParaRPr kumimoji="1" lang="ja-JP" altLang="en-US" dirty="0"/>
          </a:p>
        </p:txBody>
      </p:sp>
    </p:spTree>
    <p:extLst>
      <p:ext uri="{BB962C8B-B14F-4D97-AF65-F5344CB8AC3E}">
        <p14:creationId xmlns:p14="http://schemas.microsoft.com/office/powerpoint/2010/main" val="197486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Today I would like to give you a brief introduction of Keio University and an overview and challenges of KOARA.</a:t>
            </a:r>
            <a:endParaRPr kumimoji="1" lang="ja-JP" altLang="en-US" dirty="0"/>
          </a:p>
        </p:txBody>
      </p:sp>
      <p:sp>
        <p:nvSpPr>
          <p:cNvPr id="4" name="スライド番号プレースホルダー 3"/>
          <p:cNvSpPr>
            <a:spLocks noGrp="1"/>
          </p:cNvSpPr>
          <p:nvPr>
            <p:ph type="sldNum" sz="quarter" idx="10"/>
          </p:nvPr>
        </p:nvSpPr>
        <p:spPr/>
        <p:txBody>
          <a:bodyPr/>
          <a:lstStyle/>
          <a:p>
            <a:fld id="{E9D8BA7D-47F6-4106-9492-BA9BA427BF08}" type="slidenum">
              <a:rPr kumimoji="1" lang="ja-JP" altLang="en-US" smtClean="0"/>
              <a:t>2</a:t>
            </a:fld>
            <a:endParaRPr kumimoji="1" lang="ja-JP" altLang="en-US" dirty="0"/>
          </a:p>
        </p:txBody>
      </p:sp>
    </p:spTree>
    <p:extLst>
      <p:ext uri="{BB962C8B-B14F-4D97-AF65-F5344CB8AC3E}">
        <p14:creationId xmlns:p14="http://schemas.microsoft.com/office/powerpoint/2010/main" val="74171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mtClean="0"/>
              <a:t>Keio is a private university funded by Yukichi Fukuzawa, if you have a ten thousand yen bill, you can see his portrait on it. He opened western learning school in 1858 and it expanded to Keio University today. Keio is the oldest University in Japan. Keio’s mission is to foster a leader of society with independent and self-respect sprit. </a:t>
            </a:r>
            <a:endParaRPr kumimoji="1" lang="ja-JP" altLang="en-US" dirty="0"/>
          </a:p>
        </p:txBody>
      </p:sp>
      <p:sp>
        <p:nvSpPr>
          <p:cNvPr id="4" name="スライド番号プレースホルダー 3"/>
          <p:cNvSpPr>
            <a:spLocks noGrp="1"/>
          </p:cNvSpPr>
          <p:nvPr>
            <p:ph type="sldNum" sz="quarter" idx="10"/>
          </p:nvPr>
        </p:nvSpPr>
        <p:spPr/>
        <p:txBody>
          <a:bodyPr/>
          <a:lstStyle/>
          <a:p>
            <a:fld id="{E9D8BA7D-47F6-4106-9492-BA9BA427BF08}" type="slidenum">
              <a:rPr kumimoji="1" lang="ja-JP" altLang="en-US" smtClean="0"/>
              <a:t>3</a:t>
            </a:fld>
            <a:endParaRPr kumimoji="1" lang="ja-JP" altLang="en-US" dirty="0"/>
          </a:p>
        </p:txBody>
      </p:sp>
    </p:spTree>
    <p:extLst>
      <p:ext uri="{BB962C8B-B14F-4D97-AF65-F5344CB8AC3E}">
        <p14:creationId xmlns:p14="http://schemas.microsoft.com/office/powerpoint/2010/main" val="1887402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Japanese higher education system, private universities are expected to be focused on college education. 77.6% undergraduates are studying in private universities</a:t>
            </a:r>
            <a:r>
              <a:rPr kumimoji="1" lang="ja-JP" altLang="en-US" dirty="0" smtClean="0"/>
              <a:t>　</a:t>
            </a:r>
            <a:r>
              <a:rPr kumimoji="1" lang="en-US" altLang="ja-JP" dirty="0" smtClean="0"/>
              <a:t>in</a:t>
            </a:r>
            <a:r>
              <a:rPr kumimoji="1" lang="en-US" altLang="ja-JP" baseline="0" dirty="0" smtClean="0"/>
              <a:t> Japan </a:t>
            </a:r>
            <a:r>
              <a:rPr kumimoji="1" lang="en-US" altLang="ja-JP" dirty="0" smtClean="0"/>
              <a:t>. So the majority of Keio are also undergraduate students. </a:t>
            </a:r>
          </a:p>
          <a:p>
            <a:r>
              <a:rPr kumimoji="1" lang="en-US" altLang="ja-JP" dirty="0" smtClean="0"/>
              <a:t>Keio has 10 undergraduate faculties</a:t>
            </a:r>
            <a:r>
              <a:rPr kumimoji="1" lang="en-US" altLang="ja-JP" baseline="0" dirty="0" smtClean="0"/>
              <a:t> and 14 graduate schools. 13 research centers and Institutes. For</a:t>
            </a:r>
            <a:r>
              <a:rPr kumimoji="1" lang="en-US" altLang="ja-JP" dirty="0" smtClean="0"/>
              <a:t> details, please refer to our general information. </a:t>
            </a:r>
          </a:p>
          <a:p>
            <a:r>
              <a:rPr lang="en-US" altLang="ja-JP" dirty="0" smtClean="0"/>
              <a:t>Keio </a:t>
            </a:r>
            <a:r>
              <a:rPr lang="en-US" altLang="ja-JP" dirty="0"/>
              <a:t>has 5,500 teaching staff but fulltime number is only 1400. We have excellent researchers, but teaching and supporting the students should be a priority over the research for most of the staff. When </a:t>
            </a:r>
            <a:r>
              <a:rPr lang="en-US" altLang="ja-JP" dirty="0" smtClean="0"/>
              <a:t>we divided the researchers in research area, ratio for SSH researcher is 64% and STM is 47%.</a:t>
            </a:r>
            <a:r>
              <a:rPr lang="en-US" altLang="ja-JP" baseline="0" dirty="0" smtClean="0"/>
              <a:t>Those background and figures reflect on the KOARA’s contents and our direction.</a:t>
            </a:r>
            <a:endParaRPr lang="ja-JP" altLang="ja-JP" dirty="0"/>
          </a:p>
          <a:p>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D8BA7D-47F6-4106-9492-BA9BA427BF08}" type="slidenum">
              <a:rPr kumimoji="1" lang="ja-JP" altLang="en-US" smtClean="0"/>
              <a:t>4</a:t>
            </a:fld>
            <a:endParaRPr kumimoji="1" lang="ja-JP" altLang="en-US" dirty="0"/>
          </a:p>
        </p:txBody>
      </p:sp>
    </p:spTree>
    <p:extLst>
      <p:ext uri="{BB962C8B-B14F-4D97-AF65-F5344CB8AC3E}">
        <p14:creationId xmlns:p14="http://schemas.microsoft.com/office/powerpoint/2010/main" val="74784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KOARA top page. Probably you are the first lucky visitors to see KOARA English page. Our system engineers think that most of the visitors are redirected from Google or CiNii. So they think few people can appreciate to see the English page. But finally I can persuade them to make one.</a:t>
            </a:r>
            <a:endParaRPr kumimoji="1" lang="ja-JP" altLang="en-US" dirty="0"/>
          </a:p>
        </p:txBody>
      </p:sp>
      <p:sp>
        <p:nvSpPr>
          <p:cNvPr id="4" name="スライド番号プレースホルダー 3"/>
          <p:cNvSpPr>
            <a:spLocks noGrp="1"/>
          </p:cNvSpPr>
          <p:nvPr>
            <p:ph type="sldNum" sz="quarter" idx="10"/>
          </p:nvPr>
        </p:nvSpPr>
        <p:spPr/>
        <p:txBody>
          <a:bodyPr/>
          <a:lstStyle/>
          <a:p>
            <a:fld id="{E9D8BA7D-47F6-4106-9492-BA9BA427BF08}" type="slidenum">
              <a:rPr kumimoji="1" lang="ja-JP" altLang="en-US" smtClean="0"/>
              <a:t>5</a:t>
            </a:fld>
            <a:endParaRPr kumimoji="1" lang="ja-JP" altLang="en-US" dirty="0"/>
          </a:p>
        </p:txBody>
      </p:sp>
    </p:spTree>
    <p:extLst>
      <p:ext uri="{BB962C8B-B14F-4D97-AF65-F5344CB8AC3E}">
        <p14:creationId xmlns:p14="http://schemas.microsoft.com/office/powerpoint/2010/main" val="112586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Let’s take a look at the contents. As of December 2014, we have 43,279 items registered in KOARA. 54% is articles of the journals published by Keio associate academic societies and affiliated organizations; I would like to mention them Keio Journals in my presentation.   We have PhD.</a:t>
            </a:r>
            <a:r>
              <a:rPr kumimoji="1" lang="en-US" altLang="ja-JP" baseline="0" dirty="0" smtClean="0"/>
              <a:t> Thesis, and research papers  but</a:t>
            </a:r>
            <a:r>
              <a:rPr kumimoji="1" lang="en-US" altLang="ja-JP" dirty="0" smtClean="0"/>
              <a:t> we have no preprints</a:t>
            </a:r>
            <a:r>
              <a:rPr kumimoji="1" lang="en-US" altLang="ja-JP" dirty="0" smtClean="0"/>
              <a:t>. And most distinguishing</a:t>
            </a:r>
            <a:r>
              <a:rPr kumimoji="1" lang="en-US" altLang="ja-JP" baseline="0" dirty="0" smtClean="0"/>
              <a:t> aspect is more than 90 % items in </a:t>
            </a:r>
            <a:r>
              <a:rPr kumimoji="1" lang="en-US" altLang="ja-JP" baseline="0" dirty="0" err="1" smtClean="0"/>
              <a:t>japanese</a:t>
            </a:r>
            <a:r>
              <a:rPr kumimoji="1" lang="en-US" altLang="ja-JP" baseline="0" dirty="0" smtClean="0"/>
              <a:t> and topics are on SSH areas.</a:t>
            </a:r>
            <a:endParaRPr kumimoji="1" lang="en-US" altLang="ja-JP" dirty="0" smtClean="0"/>
          </a:p>
          <a:p>
            <a:r>
              <a:rPr kumimoji="1" lang="en-US" altLang="ja-JP" dirty="0" smtClean="0"/>
              <a:t>Our ranking is low</a:t>
            </a:r>
            <a:r>
              <a:rPr kumimoji="1" lang="en-US" altLang="ja-JP" baseline="0" dirty="0" smtClean="0"/>
              <a:t> in web of repositories. We may rank higher if Google extracts our  PDF  as a rich text files. </a:t>
            </a:r>
            <a:endParaRPr kumimoji="1" lang="ja-JP" altLang="en-US" dirty="0"/>
          </a:p>
        </p:txBody>
      </p:sp>
      <p:sp>
        <p:nvSpPr>
          <p:cNvPr id="4" name="スライド番号プレースホルダー 3"/>
          <p:cNvSpPr>
            <a:spLocks noGrp="1"/>
          </p:cNvSpPr>
          <p:nvPr>
            <p:ph type="sldNum" sz="quarter" idx="10"/>
          </p:nvPr>
        </p:nvSpPr>
        <p:spPr/>
        <p:txBody>
          <a:bodyPr/>
          <a:lstStyle/>
          <a:p>
            <a:fld id="{E9D8BA7D-47F6-4106-9492-BA9BA427BF08}" type="slidenum">
              <a:rPr kumimoji="1" lang="ja-JP" altLang="en-US" smtClean="0"/>
              <a:t>6</a:t>
            </a:fld>
            <a:endParaRPr kumimoji="1" lang="ja-JP" altLang="en-US" dirty="0"/>
          </a:p>
        </p:txBody>
      </p:sp>
    </p:spTree>
    <p:extLst>
      <p:ext uri="{BB962C8B-B14F-4D97-AF65-F5344CB8AC3E}">
        <p14:creationId xmlns:p14="http://schemas.microsoft.com/office/powerpoint/2010/main" val="287929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our</a:t>
            </a:r>
            <a:r>
              <a:rPr kumimoji="1" lang="en-US" altLang="ja-JP" baseline="0" dirty="0" smtClean="0"/>
              <a:t> contents </a:t>
            </a:r>
            <a:r>
              <a:rPr kumimoji="1" lang="en-US" altLang="ja-JP" dirty="0" smtClean="0"/>
              <a:t>detail in IRDB. </a:t>
            </a:r>
            <a:r>
              <a:rPr lang="en-US" altLang="ja-JP" dirty="0" smtClean="0"/>
              <a:t>And I would</a:t>
            </a:r>
            <a:r>
              <a:rPr lang="en-US" altLang="ja-JP" baseline="0" dirty="0" smtClean="0"/>
              <a:t> like</a:t>
            </a:r>
            <a:r>
              <a:rPr lang="en-US" altLang="ja-JP" dirty="0" smtClean="0"/>
              <a:t> </a:t>
            </a:r>
            <a:r>
              <a:rPr lang="en-US" altLang="ja-JP" dirty="0"/>
              <a:t>to make it clear, what we call  “affiliated organization journal” is categorized to “DAIGAKU KIYO” or Departmental Bulletin in </a:t>
            </a:r>
            <a:r>
              <a:rPr lang="en-US" altLang="ja-JP" dirty="0" smtClean="0"/>
              <a:t>IRDB. </a:t>
            </a:r>
            <a:r>
              <a:rPr lang="en-US" altLang="ja-JP" dirty="0"/>
              <a:t>But ours are mostly published by </a:t>
            </a:r>
            <a:r>
              <a:rPr lang="en-US" altLang="ja-JP" dirty="0" smtClean="0"/>
              <a:t>the research </a:t>
            </a:r>
            <a:r>
              <a:rPr lang="en-US" altLang="ja-JP" dirty="0"/>
              <a:t>centers and institutes not by </a:t>
            </a:r>
            <a:r>
              <a:rPr lang="en-US" altLang="ja-JP" dirty="0" smtClean="0"/>
              <a:t>the Department</a:t>
            </a:r>
            <a:r>
              <a:rPr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E9D8BA7D-47F6-4106-9492-BA9BA427BF08}" type="slidenum">
              <a:rPr kumimoji="1" lang="ja-JP" altLang="en-US" smtClean="0"/>
              <a:t>7</a:t>
            </a:fld>
            <a:endParaRPr kumimoji="1" lang="ja-JP" altLang="en-US" dirty="0"/>
          </a:p>
        </p:txBody>
      </p:sp>
    </p:spTree>
    <p:extLst>
      <p:ext uri="{BB962C8B-B14F-4D97-AF65-F5344CB8AC3E}">
        <p14:creationId xmlns:p14="http://schemas.microsoft.com/office/powerpoint/2010/main" val="179128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a usage statistics from 2009 to 2014, Average access is 1.5million per month and full text down load is 225,000 per month. You can see the usage is constantly increased.</a:t>
            </a:r>
            <a:endParaRPr kumimoji="1" lang="ja-JP" altLang="en-US" dirty="0"/>
          </a:p>
        </p:txBody>
      </p:sp>
      <p:sp>
        <p:nvSpPr>
          <p:cNvPr id="4" name="スライド番号プレースホルダー 3"/>
          <p:cNvSpPr>
            <a:spLocks noGrp="1"/>
          </p:cNvSpPr>
          <p:nvPr>
            <p:ph type="sldNum" sz="quarter" idx="10"/>
          </p:nvPr>
        </p:nvSpPr>
        <p:spPr/>
        <p:txBody>
          <a:bodyPr/>
          <a:lstStyle/>
          <a:p>
            <a:fld id="{E9D8BA7D-47F6-4106-9492-BA9BA427BF08}" type="slidenum">
              <a:rPr kumimoji="1" lang="ja-JP" altLang="en-US" smtClean="0"/>
              <a:t>8</a:t>
            </a:fld>
            <a:endParaRPr kumimoji="1" lang="ja-JP" altLang="en-US" dirty="0"/>
          </a:p>
        </p:txBody>
      </p:sp>
    </p:spTree>
    <p:extLst>
      <p:ext uri="{BB962C8B-B14F-4D97-AF65-F5344CB8AC3E}">
        <p14:creationId xmlns:p14="http://schemas.microsoft.com/office/powerpoint/2010/main" val="3837893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600" dirty="0"/>
              <a:t>Now let me look back on KOARA’s history and collaboration.</a:t>
            </a:r>
          </a:p>
          <a:p>
            <a:r>
              <a:rPr lang="en-US" altLang="ja-JP" sz="1600" dirty="0"/>
              <a:t>We can say that NII has been a drive for IR in JAPAN.</a:t>
            </a:r>
          </a:p>
          <a:p>
            <a:r>
              <a:rPr lang="en-US" altLang="ja-JP" sz="1600" dirty="0"/>
              <a:t>Applying to departmental bulletin digitization program by NII is an important step for KOARA.  Quite a few contents we offer are digitized by this project.</a:t>
            </a:r>
          </a:p>
          <a:p>
            <a:r>
              <a:rPr lang="en-US" altLang="ja-JP" sz="1600" dirty="0"/>
              <a:t>In CSI project, we have learned and shared knowledge and skills to administrate IR from the participants.</a:t>
            </a:r>
          </a:p>
          <a:p>
            <a:r>
              <a:rPr lang="en-US" altLang="ja-JP" sz="1600" dirty="0"/>
              <a:t>CiNii is the basic bibliographic database in SSH.  CiNii’s API make it possible to search CiNii and get full text form IR on our OPAC platform. I think it is a breakthrough for learning and researching process.</a:t>
            </a:r>
          </a:p>
          <a:p>
            <a:endParaRPr lang="en-US" altLang="ja-JP" sz="1600" dirty="0"/>
          </a:p>
          <a:p>
            <a:r>
              <a:rPr lang="en-US" altLang="ja-JP" sz="1600" dirty="0"/>
              <a:t>About system software, Keio chose XooNips. It was developed by Riken Brain Science Institute.</a:t>
            </a:r>
            <a:r>
              <a:rPr lang="ja-JP" altLang="en-US" sz="1600" dirty="0"/>
              <a:t>　  </a:t>
            </a:r>
            <a:r>
              <a:rPr lang="en-US" altLang="ja-JP" sz="1600" dirty="0"/>
              <a:t>RIKEN developed this system as an infrastructure for their databases to share different types of data on the Internet based on a content management system (CMS). Our engineers had faced language character code problems several times, so they prefer to work with system developed in Japan. </a:t>
            </a:r>
          </a:p>
          <a:p>
            <a:r>
              <a:rPr lang="en-US" altLang="ja-JP" sz="1600" dirty="0"/>
              <a:t>And XooNips applies MODS for metadata. As you know MODS are developed by Library Congress based on MARC, so librarians feel more comfortable to learn MODS and create metadata for KOARA’s contents. </a:t>
            </a:r>
          </a:p>
          <a:p>
            <a:endParaRPr lang="en-US" altLang="ja-JP" sz="1600" dirty="0"/>
          </a:p>
          <a:p>
            <a:r>
              <a:rPr lang="en-US" altLang="ja-JP" sz="1600" dirty="0"/>
              <a:t>When we started to digitize Keio journals, we learned the researcher in SSH were eager to share their academic papers on the web. At the same time we realized their knowledge on digital publishing and copyright are inefficient not mention to metadata.</a:t>
            </a:r>
            <a:endParaRPr lang="ja-JP" altLang="ja-JP" sz="1600" dirty="0"/>
          </a:p>
          <a:p>
            <a:r>
              <a:rPr lang="en-US" altLang="ja-JP" sz="1600" dirty="0"/>
              <a:t>We set several meetings with them to eliminate their doubt and anxiety, made handouts on digital formats and copyright law. </a:t>
            </a:r>
            <a:endParaRPr lang="ja-JP" altLang="ja-JP" sz="1600" dirty="0"/>
          </a:p>
          <a:p>
            <a:endParaRPr lang="en-US" altLang="ja-JP" sz="1600" dirty="0"/>
          </a:p>
        </p:txBody>
      </p:sp>
      <p:sp>
        <p:nvSpPr>
          <p:cNvPr id="4" name="スライド番号プレースホルダー 3"/>
          <p:cNvSpPr>
            <a:spLocks noGrp="1"/>
          </p:cNvSpPr>
          <p:nvPr>
            <p:ph type="sldNum" sz="quarter" idx="10"/>
          </p:nvPr>
        </p:nvSpPr>
        <p:spPr/>
        <p:txBody>
          <a:bodyPr/>
          <a:lstStyle/>
          <a:p>
            <a:fld id="{E9D8BA7D-47F6-4106-9492-BA9BA427BF08}" type="slidenum">
              <a:rPr kumimoji="1" lang="ja-JP" altLang="en-US" smtClean="0"/>
              <a:t>9</a:t>
            </a:fld>
            <a:endParaRPr kumimoji="1" lang="ja-JP" altLang="en-US" dirty="0"/>
          </a:p>
        </p:txBody>
      </p:sp>
    </p:spTree>
    <p:extLst>
      <p:ext uri="{BB962C8B-B14F-4D97-AF65-F5344CB8AC3E}">
        <p14:creationId xmlns:p14="http://schemas.microsoft.com/office/powerpoint/2010/main" val="3333727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fld id="{F8AEEAA7-37BA-4D41-BB60-70E40B762903}" type="datetime1">
              <a:rPr kumimoji="1" lang="en-US" altLang="ja-JP" smtClean="0"/>
              <a:t>1/28/2015</a:t>
            </a:fld>
            <a:endParaRPr kumimoji="1" lang="ja-JP" altLang="en-US" dirty="0"/>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kumimoji="1" lang="ja-JP" altLang="en-US" dirty="0"/>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9F15FB4D-D10B-4469-AA4A-79E9C69D692A}"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E0D9636C-0958-4D3F-A878-0E1E51AA7205}" type="datetime1">
              <a:rPr kumimoji="1" lang="en-US" altLang="ja-JP" smtClean="0"/>
              <a:t>1/28/2015</a:t>
            </a:fld>
            <a:endParaRPr kumimoji="1" lang="ja-JP" altLang="en-US" dirty="0"/>
          </a:p>
        </p:txBody>
      </p:sp>
      <p:sp>
        <p:nvSpPr>
          <p:cNvPr id="5" name="フッター プレースホルダー 4"/>
          <p:cNvSpPr>
            <a:spLocks noGrp="1"/>
          </p:cNvSpPr>
          <p:nvPr>
            <p:ph type="ftr" sz="quarter" idx="11"/>
          </p:nvPr>
        </p:nvSpPr>
        <p:spPr/>
        <p:txBody>
          <a:bodyPr/>
          <a:lstStyle>
            <a:extLst/>
          </a:lstStyle>
          <a:p>
            <a:endParaRPr kumimoji="1" lang="ja-JP" altLang="en-US" dirty="0"/>
          </a:p>
        </p:txBody>
      </p:sp>
      <p:sp>
        <p:nvSpPr>
          <p:cNvPr id="6" name="スライド番号プレースホルダー 5"/>
          <p:cNvSpPr>
            <a:spLocks noGrp="1"/>
          </p:cNvSpPr>
          <p:nvPr>
            <p:ph type="sldNum" sz="quarter" idx="12"/>
          </p:nvPr>
        </p:nvSpPr>
        <p:spPr/>
        <p:txBody>
          <a:bodyPr/>
          <a:lstStyle>
            <a:extLst/>
          </a:lstStyle>
          <a:p>
            <a:fld id="{9F15FB4D-D10B-4469-AA4A-79E9C69D692A}"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FAFC89B0-86CB-48F1-ABB8-EC651796DDAB}" type="datetime1">
              <a:rPr kumimoji="1" lang="en-US" altLang="ja-JP" smtClean="0"/>
              <a:t>1/28/2015</a:t>
            </a:fld>
            <a:endParaRPr kumimoji="1" lang="ja-JP" altLang="en-US" dirty="0"/>
          </a:p>
        </p:txBody>
      </p:sp>
      <p:sp>
        <p:nvSpPr>
          <p:cNvPr id="5" name="フッター プレースホルダー 4"/>
          <p:cNvSpPr>
            <a:spLocks noGrp="1"/>
          </p:cNvSpPr>
          <p:nvPr>
            <p:ph type="ftr" sz="quarter" idx="11"/>
          </p:nvPr>
        </p:nvSpPr>
        <p:spPr/>
        <p:txBody>
          <a:bodyPr/>
          <a:lstStyle>
            <a:extLst/>
          </a:lstStyle>
          <a:p>
            <a:endParaRPr kumimoji="1" lang="ja-JP" altLang="en-US" dirty="0"/>
          </a:p>
        </p:txBody>
      </p:sp>
      <p:sp>
        <p:nvSpPr>
          <p:cNvPr id="6" name="スライド番号プレースホルダー 5"/>
          <p:cNvSpPr>
            <a:spLocks noGrp="1"/>
          </p:cNvSpPr>
          <p:nvPr>
            <p:ph type="sldNum" sz="quarter" idx="12"/>
          </p:nvPr>
        </p:nvSpPr>
        <p:spPr/>
        <p:txBody>
          <a:bodyPr/>
          <a:lstStyle>
            <a:extLst/>
          </a:lstStyle>
          <a:p>
            <a:fld id="{9F15FB4D-D10B-4469-AA4A-79E9C69D692A}"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63F2AB17-6AA3-4FAD-887E-2099AE531E39}" type="datetime1">
              <a:rPr kumimoji="1" lang="en-US" altLang="ja-JP" smtClean="0"/>
              <a:t>1/28/2015</a:t>
            </a:fld>
            <a:endParaRPr kumimoji="1" lang="ja-JP" altLang="en-US" dirty="0"/>
          </a:p>
        </p:txBody>
      </p:sp>
      <p:sp>
        <p:nvSpPr>
          <p:cNvPr id="5" name="フッター プレースホルダー 4"/>
          <p:cNvSpPr>
            <a:spLocks noGrp="1"/>
          </p:cNvSpPr>
          <p:nvPr>
            <p:ph type="ftr" sz="quarter" idx="11"/>
          </p:nvPr>
        </p:nvSpPr>
        <p:spPr/>
        <p:txBody>
          <a:bodyPr/>
          <a:lstStyle>
            <a:extLst/>
          </a:lstStyle>
          <a:p>
            <a:endParaRPr kumimoji="1" lang="ja-JP" altLang="en-US" dirty="0"/>
          </a:p>
        </p:txBody>
      </p:sp>
      <p:sp>
        <p:nvSpPr>
          <p:cNvPr id="6" name="スライド番号プレースホルダー 5"/>
          <p:cNvSpPr>
            <a:spLocks noGrp="1"/>
          </p:cNvSpPr>
          <p:nvPr>
            <p:ph type="sldNum" sz="quarter" idx="12"/>
          </p:nvPr>
        </p:nvSpPr>
        <p:spPr/>
        <p:txBody>
          <a:bodyPr/>
          <a:lstStyle>
            <a:extLst/>
          </a:lstStyle>
          <a:p>
            <a:fld id="{9F15FB4D-D10B-4469-AA4A-79E9C69D692A}" type="slidenum">
              <a:rPr kumimoji="1" lang="ja-JP" altLang="en-US" smtClean="0"/>
              <a:t>‹#›</a:t>
            </a:fld>
            <a:endParaRPr kumimoji="1" lang="ja-JP" altLang="en-US" dirty="0"/>
          </a:p>
        </p:txBody>
      </p:sp>
      <p:sp>
        <p:nvSpPr>
          <p:cNvPr id="7" name="タイトル 6"/>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154E1A61-C2F5-4F2C-BDDA-31DC3B716FB2}" type="datetime1">
              <a:rPr kumimoji="1" lang="en-US" altLang="ja-JP" smtClean="0"/>
              <a:t>1/28/2015</a:t>
            </a:fld>
            <a:endParaRPr kumimoji="1" lang="ja-JP" altLang="en-US" dirty="0"/>
          </a:p>
        </p:txBody>
      </p:sp>
      <p:sp>
        <p:nvSpPr>
          <p:cNvPr id="5" name="フッター プレースホルダー 4"/>
          <p:cNvSpPr>
            <a:spLocks noGrp="1"/>
          </p:cNvSpPr>
          <p:nvPr>
            <p:ph type="ftr" sz="quarter" idx="11"/>
          </p:nvPr>
        </p:nvSpPr>
        <p:spPr/>
        <p:txBody>
          <a:bodyPr/>
          <a:lstStyle>
            <a:extLst/>
          </a:lstStyle>
          <a:p>
            <a:endParaRPr kumimoji="1" lang="ja-JP" altLang="en-US" dirty="0"/>
          </a:p>
        </p:txBody>
      </p:sp>
      <p:sp>
        <p:nvSpPr>
          <p:cNvPr id="6" name="スライド番号プレースホルダー 5"/>
          <p:cNvSpPr>
            <a:spLocks noGrp="1"/>
          </p:cNvSpPr>
          <p:nvPr>
            <p:ph type="sldNum" sz="quarter" idx="12"/>
          </p:nvPr>
        </p:nvSpPr>
        <p:spPr/>
        <p:txBody>
          <a:bodyPr/>
          <a:lstStyle>
            <a:extLst/>
          </a:lstStyle>
          <a:p>
            <a:fld id="{9F15FB4D-D10B-4469-AA4A-79E9C69D692A}" type="slidenum">
              <a:rPr kumimoji="1" lang="ja-JP" altLang="en-US" smtClean="0"/>
              <a:t>‹#›</a:t>
            </a:fld>
            <a:endParaRPr kumimoji="1" lang="ja-JP" altLang="en-US" dirty="0"/>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A71E634B-9F4B-40EF-8E23-62233656A2CA}" type="datetime1">
              <a:rPr kumimoji="1" lang="en-US" altLang="ja-JP" smtClean="0"/>
              <a:t>1/28/2015</a:t>
            </a:fld>
            <a:endParaRPr kumimoji="1" lang="ja-JP" altLang="en-US" dirty="0"/>
          </a:p>
        </p:txBody>
      </p:sp>
      <p:sp>
        <p:nvSpPr>
          <p:cNvPr id="6" name="フッター プレースホルダー 5"/>
          <p:cNvSpPr>
            <a:spLocks noGrp="1"/>
          </p:cNvSpPr>
          <p:nvPr>
            <p:ph type="ftr" sz="quarter" idx="11"/>
          </p:nvPr>
        </p:nvSpPr>
        <p:spPr/>
        <p:txBody>
          <a:bodyPr/>
          <a:lstStyle>
            <a:extLst/>
          </a:lstStyle>
          <a:p>
            <a:endParaRPr kumimoji="1" lang="ja-JP" altLang="en-US" dirty="0"/>
          </a:p>
        </p:txBody>
      </p:sp>
      <p:sp>
        <p:nvSpPr>
          <p:cNvPr id="7" name="スライド番号プレースホルダー 6"/>
          <p:cNvSpPr>
            <a:spLocks noGrp="1"/>
          </p:cNvSpPr>
          <p:nvPr>
            <p:ph type="sldNum" sz="quarter" idx="12"/>
          </p:nvPr>
        </p:nvSpPr>
        <p:spPr/>
        <p:txBody>
          <a:bodyPr/>
          <a:lstStyle>
            <a:extLst/>
          </a:lstStyle>
          <a:p>
            <a:fld id="{9F15FB4D-D10B-4469-AA4A-79E9C69D692A}" type="slidenum">
              <a:rPr kumimoji="1" lang="ja-JP" altLang="en-US" smtClean="0"/>
              <a:t>‹#›</a:t>
            </a:fld>
            <a:endParaRPr kumimoji="1" lang="ja-JP" altLang="en-US" dirty="0"/>
          </a:p>
        </p:txBody>
      </p:sp>
      <p:sp>
        <p:nvSpPr>
          <p:cNvPr id="8" name="タイトル 7"/>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84A78CA4-D89A-4A28-B50A-AF078F523613}" type="datetime1">
              <a:rPr kumimoji="1" lang="en-US" altLang="ja-JP" smtClean="0"/>
              <a:t>1/28/2015</a:t>
            </a:fld>
            <a:endParaRPr kumimoji="1" lang="ja-JP" altLang="en-US" dirty="0"/>
          </a:p>
        </p:txBody>
      </p:sp>
      <p:sp>
        <p:nvSpPr>
          <p:cNvPr id="8" name="フッター プレースホルダー 7"/>
          <p:cNvSpPr>
            <a:spLocks noGrp="1"/>
          </p:cNvSpPr>
          <p:nvPr>
            <p:ph type="ftr" sz="quarter" idx="11"/>
          </p:nvPr>
        </p:nvSpPr>
        <p:spPr/>
        <p:txBody>
          <a:bodyPr/>
          <a:lstStyle>
            <a:extLst/>
          </a:lstStyle>
          <a:p>
            <a:endParaRPr kumimoji="1" lang="ja-JP" altLang="en-US" dirty="0"/>
          </a:p>
        </p:txBody>
      </p:sp>
      <p:sp>
        <p:nvSpPr>
          <p:cNvPr id="9" name="スライド番号プレースホルダー 8"/>
          <p:cNvSpPr>
            <a:spLocks noGrp="1"/>
          </p:cNvSpPr>
          <p:nvPr>
            <p:ph type="sldNum" sz="quarter" idx="12"/>
          </p:nvPr>
        </p:nvSpPr>
        <p:spPr/>
        <p:txBody>
          <a:bodyPr/>
          <a:lstStyle>
            <a:extLst/>
          </a:lstStyle>
          <a:p>
            <a:fld id="{9F15FB4D-D10B-4469-AA4A-79E9C69D692A}" type="slidenum">
              <a:rPr kumimoji="1" lang="ja-JP" altLang="en-US" smtClean="0"/>
              <a:t>‹#›</a:t>
            </a:fld>
            <a:endParaRPr kumimoji="1" lang="ja-JP"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extLst/>
          </a:lstStyle>
          <a:p>
            <a:fld id="{00AE4F8F-10F4-4E99-9AE6-16CF4C97CE41}" type="datetime1">
              <a:rPr kumimoji="1" lang="en-US" altLang="ja-JP" smtClean="0"/>
              <a:t>1/28/2015</a:t>
            </a:fld>
            <a:endParaRPr kumimoji="1" lang="ja-JP" altLang="en-US" dirty="0"/>
          </a:p>
        </p:txBody>
      </p:sp>
      <p:sp>
        <p:nvSpPr>
          <p:cNvPr id="4" name="フッター プレースホルダー 3"/>
          <p:cNvSpPr>
            <a:spLocks noGrp="1"/>
          </p:cNvSpPr>
          <p:nvPr>
            <p:ph type="ftr" sz="quarter" idx="11"/>
          </p:nvPr>
        </p:nvSpPr>
        <p:spPr/>
        <p:txBody>
          <a:bodyPr/>
          <a:lstStyle>
            <a:extLst/>
          </a:lstStyle>
          <a:p>
            <a:endParaRPr kumimoji="1" lang="ja-JP" altLang="en-US" dirty="0"/>
          </a:p>
        </p:txBody>
      </p:sp>
      <p:sp>
        <p:nvSpPr>
          <p:cNvPr id="5" name="スライド番号プレースホルダー 4"/>
          <p:cNvSpPr>
            <a:spLocks noGrp="1"/>
          </p:cNvSpPr>
          <p:nvPr>
            <p:ph type="sldNum" sz="quarter" idx="12"/>
          </p:nvPr>
        </p:nvSpPr>
        <p:spPr/>
        <p:txBody>
          <a:bodyPr/>
          <a:lstStyle>
            <a:extLst/>
          </a:lstStyle>
          <a:p>
            <a:fld id="{9F15FB4D-D10B-4469-AA4A-79E9C69D692A}" type="slidenum">
              <a:rPr kumimoji="1" lang="ja-JP" altLang="en-US" smtClean="0"/>
              <a:t>‹#›</a:t>
            </a:fld>
            <a:endParaRPr kumimoji="1" lang="ja-JP" altLang="en-US" dirty="0"/>
          </a:p>
        </p:txBody>
      </p:sp>
      <p:sp>
        <p:nvSpPr>
          <p:cNvPr id="6" name="タイトル 5"/>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extLst/>
          </a:lstStyle>
          <a:p>
            <a:fld id="{0894F02D-9B57-4AAE-933B-48AA4327A153}" type="datetime1">
              <a:rPr kumimoji="1" lang="en-US" altLang="ja-JP" smtClean="0"/>
              <a:t>1/28/2015</a:t>
            </a:fld>
            <a:endParaRPr kumimoji="1" lang="ja-JP" altLang="en-US" dirty="0"/>
          </a:p>
        </p:txBody>
      </p:sp>
      <p:sp>
        <p:nvSpPr>
          <p:cNvPr id="3" name="フッター プレースホルダー 2"/>
          <p:cNvSpPr>
            <a:spLocks noGrp="1"/>
          </p:cNvSpPr>
          <p:nvPr>
            <p:ph type="ftr" sz="quarter" idx="11"/>
          </p:nvPr>
        </p:nvSpPr>
        <p:spPr/>
        <p:txBody>
          <a:bodyPr/>
          <a:lstStyle>
            <a:extLst/>
          </a:lstStyle>
          <a:p>
            <a:endParaRPr kumimoji="1" lang="ja-JP" altLang="en-US" dirty="0"/>
          </a:p>
        </p:txBody>
      </p:sp>
      <p:sp>
        <p:nvSpPr>
          <p:cNvPr id="4" name="スライド番号プレースホルダー 3"/>
          <p:cNvSpPr>
            <a:spLocks noGrp="1"/>
          </p:cNvSpPr>
          <p:nvPr>
            <p:ph type="sldNum" sz="quarter" idx="12"/>
          </p:nvPr>
        </p:nvSpPr>
        <p:spPr/>
        <p:txBody>
          <a:bodyPr/>
          <a:lstStyle>
            <a:extLst/>
          </a:lstStyle>
          <a:p>
            <a:fld id="{9F15FB4D-D10B-4469-AA4A-79E9C69D692A}"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extLst/>
          </a:lstStyle>
          <a:p>
            <a:fld id="{ED605C03-4C49-401F-A72F-AB8271B08FE4}" type="datetime1">
              <a:rPr kumimoji="1" lang="en-US" altLang="ja-JP" smtClean="0"/>
              <a:t>1/28/2015</a:t>
            </a:fld>
            <a:endParaRPr kumimoji="1" lang="ja-JP" altLang="en-US" dirty="0"/>
          </a:p>
        </p:txBody>
      </p:sp>
      <p:sp>
        <p:nvSpPr>
          <p:cNvPr id="6" name="フッター プレースホルダー 5"/>
          <p:cNvSpPr>
            <a:spLocks noGrp="1"/>
          </p:cNvSpPr>
          <p:nvPr>
            <p:ph type="ftr" sz="quarter" idx="11"/>
          </p:nvPr>
        </p:nvSpPr>
        <p:spPr/>
        <p:txBody>
          <a:bodyPr/>
          <a:lstStyle>
            <a:extLst/>
          </a:lstStyle>
          <a:p>
            <a:endParaRPr kumimoji="1" lang="ja-JP" altLang="en-US" dirty="0"/>
          </a:p>
        </p:txBody>
      </p:sp>
      <p:sp>
        <p:nvSpPr>
          <p:cNvPr id="7" name="スライド番号プレースホルダー 6"/>
          <p:cNvSpPr>
            <a:spLocks noGrp="1"/>
          </p:cNvSpPr>
          <p:nvPr>
            <p:ph type="sldNum" sz="quarter" idx="12"/>
          </p:nvPr>
        </p:nvSpPr>
        <p:spPr/>
        <p:txBody>
          <a:bodyPr/>
          <a:lstStyle>
            <a:extLst/>
          </a:lstStyle>
          <a:p>
            <a:fld id="{9F15FB4D-D10B-4469-AA4A-79E9C69D692A}" type="slidenum">
              <a:rPr kumimoji="1" lang="ja-JP" altLang="en-US" smtClean="0"/>
              <a:t>‹#›</a:t>
            </a:fld>
            <a:endParaRPr kumimoji="1" lang="ja-JP"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dirty="0" smtClean="0"/>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fld id="{064B046E-F5A5-49ED-B38F-F5B56CB1388D}" type="datetime1">
              <a:rPr kumimoji="1" lang="en-US" altLang="ja-JP" smtClean="0"/>
              <a:t>1/28/2015</a:t>
            </a:fld>
            <a:endParaRPr kumimoji="1" lang="ja-JP" altLang="en-US" dirty="0"/>
          </a:p>
        </p:txBody>
      </p:sp>
      <p:sp>
        <p:nvSpPr>
          <p:cNvPr id="6" name="フッター プレースホルダー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1" lang="ja-JP" altLang="en-US" dirty="0"/>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9F15FB4D-D10B-4469-AA4A-79E9C69D692A}" type="slidenum">
              <a:rPr kumimoji="1" lang="ja-JP" altLang="en-US" smtClean="0"/>
              <a:t>‹#›</a:t>
            </a:fld>
            <a:endParaRPr kumimoji="1" lang="ja-JP" altLang="en-US" dirty="0"/>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smtClean="0"/>
              <a:t>マスター タイトルの書式設定</a:t>
            </a:r>
            <a:endParaRPr kumimoji="0" lang="en-US"/>
          </a:p>
        </p:txBody>
      </p:sp>
      <p:sp>
        <p:nvSpPr>
          <p:cNvPr id="30" name="テキスト プレースホルダー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EC68A7E-8571-4186-B730-F6CC27B8A30D}" type="datetime1">
              <a:rPr kumimoji="1" lang="en-US" altLang="ja-JP" smtClean="0"/>
              <a:t>1/28/2015</a:t>
            </a:fld>
            <a:endParaRPr kumimoji="1" lang="ja-JP" altLang="en-US" dirty="0"/>
          </a:p>
        </p:txBody>
      </p:sp>
      <p:sp>
        <p:nvSpPr>
          <p:cNvPr id="22" name="フッター プレースホルダー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1" lang="ja-JP" altLang="en-US" dirty="0"/>
          </a:p>
        </p:txBody>
      </p:sp>
      <p:sp>
        <p:nvSpPr>
          <p:cNvPr id="18" name="スライド番号プレースホルダー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F15FB4D-D10B-4469-AA4A-79E9C69D692A}"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764704"/>
            <a:ext cx="7772400" cy="2808312"/>
          </a:xfrm>
        </p:spPr>
        <p:txBody>
          <a:bodyPr>
            <a:normAutofit fontScale="90000"/>
          </a:bodyPr>
          <a:lstStyle/>
          <a:p>
            <a:r>
              <a:rPr lang="en-US" altLang="ja-JP" b="1" dirty="0" smtClean="0"/>
              <a:t/>
            </a:r>
            <a:br>
              <a:rPr lang="en-US" altLang="ja-JP" b="1" dirty="0" smtClean="0"/>
            </a:br>
            <a:r>
              <a:rPr lang="en-US" altLang="ja-JP" b="1" dirty="0" smtClean="0"/>
              <a:t>KeiO Associated Repository of Academic resources</a:t>
            </a:r>
            <a:endParaRPr kumimoji="1" lang="ja-JP" altLang="en-US" dirty="0"/>
          </a:p>
        </p:txBody>
      </p:sp>
      <p:sp>
        <p:nvSpPr>
          <p:cNvPr id="3" name="サブタイトル 2"/>
          <p:cNvSpPr>
            <a:spLocks noGrp="1"/>
          </p:cNvSpPr>
          <p:nvPr>
            <p:ph type="subTitle" idx="1"/>
          </p:nvPr>
        </p:nvSpPr>
        <p:spPr>
          <a:xfrm>
            <a:off x="757808" y="3573016"/>
            <a:ext cx="7772400" cy="1199704"/>
          </a:xfrm>
        </p:spPr>
        <p:txBody>
          <a:bodyPr>
            <a:normAutofit/>
          </a:bodyPr>
          <a:lstStyle/>
          <a:p>
            <a:r>
              <a:rPr kumimoji="1" lang="en-US" altLang="ja-JP" dirty="0" smtClean="0"/>
              <a:t>Keio University</a:t>
            </a:r>
          </a:p>
          <a:p>
            <a:r>
              <a:rPr lang="en-US" altLang="ja-JP" dirty="0" smtClean="0"/>
              <a:t>Kazuko Matsumoto</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32656"/>
            <a:ext cx="3605386" cy="1730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33" y="752739"/>
            <a:ext cx="4823098" cy="89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065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en-US" altLang="ja-JP" dirty="0" smtClean="0"/>
              <a:t> Provides </a:t>
            </a:r>
            <a:r>
              <a:rPr lang="en-US" altLang="ja-JP" dirty="0"/>
              <a:t>a</a:t>
            </a:r>
            <a:r>
              <a:rPr kumimoji="1" lang="en-US" altLang="ja-JP" dirty="0" smtClean="0"/>
              <a:t> platform for SSH researchers </a:t>
            </a:r>
            <a:r>
              <a:rPr lang="en-US" altLang="ja-JP" dirty="0"/>
              <a:t> </a:t>
            </a:r>
            <a:r>
              <a:rPr lang="en-US" altLang="ja-JP" dirty="0" smtClean="0"/>
              <a:t>to </a:t>
            </a:r>
          </a:p>
          <a:p>
            <a:pPr marL="109728" indent="0">
              <a:buNone/>
            </a:pPr>
            <a:r>
              <a:rPr kumimoji="1" lang="en-US" altLang="ja-JP" dirty="0"/>
              <a:t> </a:t>
            </a:r>
            <a:r>
              <a:rPr kumimoji="1" lang="en-US" altLang="ja-JP" dirty="0" smtClean="0"/>
              <a:t>   disseminate  their scholarly information</a:t>
            </a:r>
          </a:p>
          <a:p>
            <a:pPr marL="514350" indent="-457200"/>
            <a:r>
              <a:rPr lang="en-US" altLang="ja-JP" dirty="0" smtClean="0"/>
              <a:t>Increases Keio recognition in the world</a:t>
            </a:r>
          </a:p>
          <a:p>
            <a:pPr marL="514350" indent="-457200"/>
            <a:r>
              <a:rPr lang="en-US" altLang="ja-JP" dirty="0" smtClean="0"/>
              <a:t>Meets the government’s open access policy</a:t>
            </a:r>
          </a:p>
          <a:p>
            <a:pPr marL="770382" lvl="1" indent="-457200"/>
            <a:r>
              <a:rPr lang="en-US" altLang="ja-JP" dirty="0" smtClean="0"/>
              <a:t>Doctoral dissertations</a:t>
            </a:r>
          </a:p>
          <a:p>
            <a:pPr marL="770382" lvl="1" indent="-457200"/>
            <a:r>
              <a:rPr lang="en-US" altLang="ja-JP" dirty="0"/>
              <a:t>Grants-in-Aid for Scientific </a:t>
            </a:r>
            <a:r>
              <a:rPr lang="en-US" altLang="ja-JP" dirty="0" smtClean="0"/>
              <a:t>Research Reports</a:t>
            </a:r>
          </a:p>
          <a:p>
            <a:pPr marL="514350" indent="-457200"/>
            <a:endParaRPr lang="en-US" altLang="ja-JP" dirty="0" smtClean="0"/>
          </a:p>
          <a:p>
            <a:pPr marL="57150" indent="0">
              <a:buNone/>
            </a:pPr>
            <a:endParaRPr lang="en-US" altLang="ja-JP" dirty="0" smtClean="0"/>
          </a:p>
          <a:p>
            <a:endParaRPr lang="en-US" altLang="ja-JP" dirty="0" smtClean="0"/>
          </a:p>
          <a:p>
            <a:endParaRPr lang="en-US" altLang="ja-JP" dirty="0" smtClean="0"/>
          </a:p>
          <a:p>
            <a:pPr marL="457200" lvl="1" indent="0">
              <a:buNone/>
            </a:pPr>
            <a:endParaRPr lang="en-US" altLang="ja-JP" dirty="0" smtClean="0"/>
          </a:p>
          <a:p>
            <a:pPr marL="57150" indent="0">
              <a:buNone/>
            </a:pPr>
            <a:endParaRPr lang="en-US" altLang="ja-JP" dirty="0"/>
          </a:p>
          <a:p>
            <a:endParaRPr kumimoji="1" lang="en-US" altLang="ja-JP" dirty="0" smtClean="0"/>
          </a:p>
          <a:p>
            <a:endParaRPr kumimoji="1" lang="ja-JP" altLang="en-US" dirty="0"/>
          </a:p>
        </p:txBody>
      </p:sp>
      <p:sp>
        <p:nvSpPr>
          <p:cNvPr id="2" name="タイトル 1"/>
          <p:cNvSpPr>
            <a:spLocks noGrp="1"/>
          </p:cNvSpPr>
          <p:nvPr>
            <p:ph type="title"/>
          </p:nvPr>
        </p:nvSpPr>
        <p:spPr/>
        <p:txBody>
          <a:bodyPr>
            <a:normAutofit/>
          </a:bodyPr>
          <a:lstStyle/>
          <a:p>
            <a:r>
              <a:rPr lang="en-US" altLang="ja-JP" dirty="0" smtClean="0"/>
              <a:t>KOARA: Current role</a:t>
            </a:r>
            <a:endParaRPr kumimoji="1" lang="ja-JP" altLang="en-US" dirty="0"/>
          </a:p>
        </p:txBody>
      </p:sp>
      <p:sp>
        <p:nvSpPr>
          <p:cNvPr id="5" name="スライド番号プレースホルダー 4"/>
          <p:cNvSpPr>
            <a:spLocks noGrp="1"/>
          </p:cNvSpPr>
          <p:nvPr>
            <p:ph type="sldNum" sz="quarter" idx="12"/>
          </p:nvPr>
        </p:nvSpPr>
        <p:spPr/>
        <p:txBody>
          <a:bodyPr/>
          <a:lstStyle/>
          <a:p>
            <a:fld id="{9F15FB4D-D10B-4469-AA4A-79E9C69D692A}" type="slidenum">
              <a:rPr kumimoji="1" lang="ja-JP" altLang="en-US" smtClean="0"/>
              <a:t>10</a:t>
            </a:fld>
            <a:endParaRPr kumimoji="1" lang="ja-JP" altLang="en-US" dirty="0"/>
          </a:p>
        </p:txBody>
      </p:sp>
    </p:spTree>
    <p:extLst>
      <p:ext uri="{BB962C8B-B14F-4D97-AF65-F5344CB8AC3E}">
        <p14:creationId xmlns:p14="http://schemas.microsoft.com/office/powerpoint/2010/main" val="3310471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lnSpcReduction="10000"/>
          </a:bodyPr>
          <a:lstStyle/>
          <a:p>
            <a:r>
              <a:rPr kumimoji="1" lang="en-US" altLang="ja-JP" dirty="0" smtClean="0"/>
              <a:t>No preprints in KOARA. </a:t>
            </a:r>
            <a:r>
              <a:rPr lang="en-US" altLang="ja-JP" dirty="0"/>
              <a:t> </a:t>
            </a:r>
            <a:r>
              <a:rPr lang="en-US" altLang="ja-JP" dirty="0" smtClean="0"/>
              <a:t>Why?</a:t>
            </a:r>
            <a:endParaRPr kumimoji="1" lang="en-US" altLang="ja-JP" dirty="0" smtClean="0"/>
          </a:p>
          <a:p>
            <a:pPr lvl="1"/>
            <a:r>
              <a:rPr kumimoji="1" lang="en-US" altLang="ja-JP" dirty="0" smtClean="0"/>
              <a:t>Researchers are busy</a:t>
            </a:r>
          </a:p>
          <a:p>
            <a:pPr lvl="1"/>
            <a:r>
              <a:rPr kumimoji="1" lang="en-US" altLang="ja-JP" dirty="0" smtClean="0"/>
              <a:t>No incentives </a:t>
            </a:r>
            <a:r>
              <a:rPr lang="en-US" altLang="ja-JP" dirty="0" smtClean="0"/>
              <a:t>and no penalties</a:t>
            </a:r>
          </a:p>
          <a:p>
            <a:pPr lvl="1"/>
            <a:r>
              <a:rPr lang="en-US" altLang="ja-JP" dirty="0" smtClean="0"/>
              <a:t>Researchers have their own ideas</a:t>
            </a:r>
          </a:p>
          <a:p>
            <a:pPr marL="457200" lvl="1" indent="0">
              <a:buNone/>
            </a:pPr>
            <a:r>
              <a:rPr lang="en-US" altLang="ja-JP" dirty="0"/>
              <a:t> </a:t>
            </a:r>
            <a:r>
              <a:rPr lang="en-US" altLang="ja-JP" dirty="0" smtClean="0"/>
              <a:t>    Top-down decision making is not Keio style</a:t>
            </a:r>
          </a:p>
          <a:p>
            <a:pPr marL="457200" lvl="1" indent="0">
              <a:buNone/>
            </a:pPr>
            <a:endParaRPr lang="en-US" altLang="ja-JP" dirty="0" smtClean="0"/>
          </a:p>
          <a:p>
            <a:r>
              <a:rPr lang="en-US" altLang="ja-JP" dirty="0"/>
              <a:t>R</a:t>
            </a:r>
            <a:r>
              <a:rPr lang="en-US" altLang="ja-JP" dirty="0" smtClean="0"/>
              <a:t>esearchers recognize importance of OA</a:t>
            </a:r>
          </a:p>
          <a:p>
            <a:pPr lvl="1"/>
            <a:r>
              <a:rPr lang="en-US" altLang="ja-JP" dirty="0"/>
              <a:t> </a:t>
            </a:r>
            <a:r>
              <a:rPr lang="en-US" altLang="ja-JP" dirty="0" smtClean="0"/>
              <a:t>They pay APC and choose OA journals</a:t>
            </a:r>
          </a:p>
          <a:p>
            <a:pPr lvl="1"/>
            <a:endParaRPr lang="en-US" altLang="ja-JP" dirty="0" smtClean="0"/>
          </a:p>
          <a:p>
            <a:pPr marL="109728" indent="0">
              <a:buNone/>
            </a:pPr>
            <a:r>
              <a:rPr lang="en-US" altLang="ja-JP" b="1" dirty="0" smtClean="0"/>
              <a:t>    KOARA could be one of their choices,</a:t>
            </a:r>
          </a:p>
          <a:p>
            <a:pPr marL="109728" indent="0">
              <a:buNone/>
            </a:pPr>
            <a:r>
              <a:rPr lang="en-US" altLang="ja-JP" b="1" dirty="0"/>
              <a:t> </a:t>
            </a:r>
            <a:r>
              <a:rPr lang="en-US" altLang="ja-JP" b="1" dirty="0" smtClean="0"/>
              <a:t>   But not attractive for STM researchers.</a:t>
            </a:r>
          </a:p>
          <a:p>
            <a:pPr marL="109728" indent="0">
              <a:buNone/>
            </a:pPr>
            <a:endParaRPr lang="en-US" altLang="ja-JP" dirty="0" smtClean="0"/>
          </a:p>
          <a:p>
            <a:pPr lvl="1"/>
            <a:endParaRPr lang="en-US" altLang="ja-JP" dirty="0" smtClean="0"/>
          </a:p>
          <a:p>
            <a:pPr lvl="1"/>
            <a:endParaRPr lang="en-US" altLang="ja-JP" dirty="0" smtClean="0"/>
          </a:p>
          <a:p>
            <a:pPr lvl="1"/>
            <a:endParaRPr lang="en-US" altLang="ja-JP" dirty="0" smtClean="0"/>
          </a:p>
          <a:p>
            <a:pPr marL="457200" lvl="1" indent="0">
              <a:buNone/>
            </a:pPr>
            <a:endParaRPr lang="en-US" altLang="ja-JP" dirty="0" smtClean="0"/>
          </a:p>
          <a:p>
            <a:pPr marL="457200" lvl="1" indent="0">
              <a:buNone/>
            </a:pPr>
            <a:endParaRPr lang="en-US" altLang="ja-JP" dirty="0"/>
          </a:p>
          <a:p>
            <a:endParaRPr kumimoji="1" lang="en-US" altLang="ja-JP" dirty="0" smtClean="0"/>
          </a:p>
          <a:p>
            <a:pPr marL="457200" lvl="1" indent="0">
              <a:buNone/>
            </a:pPr>
            <a:endParaRPr kumimoji="1" lang="en-US" altLang="ja-JP" dirty="0" smtClean="0"/>
          </a:p>
          <a:p>
            <a:endParaRPr kumimoji="1" lang="ja-JP" altLang="en-US" dirty="0"/>
          </a:p>
        </p:txBody>
      </p:sp>
      <p:sp>
        <p:nvSpPr>
          <p:cNvPr id="2" name="タイトル 1"/>
          <p:cNvSpPr>
            <a:spLocks noGrp="1"/>
          </p:cNvSpPr>
          <p:nvPr>
            <p:ph type="title"/>
          </p:nvPr>
        </p:nvSpPr>
        <p:spPr/>
        <p:txBody>
          <a:bodyPr>
            <a:normAutofit/>
          </a:bodyPr>
          <a:lstStyle/>
          <a:p>
            <a:r>
              <a:rPr lang="en-US" altLang="ja-JP" dirty="0" smtClean="0"/>
              <a:t>KOARA: How about STM?</a:t>
            </a:r>
            <a:endParaRPr kumimoji="1" lang="ja-JP" altLang="en-US" dirty="0"/>
          </a:p>
        </p:txBody>
      </p:sp>
      <p:sp>
        <p:nvSpPr>
          <p:cNvPr id="5" name="スライド番号プレースホルダー 4"/>
          <p:cNvSpPr>
            <a:spLocks noGrp="1"/>
          </p:cNvSpPr>
          <p:nvPr>
            <p:ph type="sldNum" sz="quarter" idx="12"/>
          </p:nvPr>
        </p:nvSpPr>
        <p:spPr/>
        <p:txBody>
          <a:bodyPr/>
          <a:lstStyle/>
          <a:p>
            <a:fld id="{9F15FB4D-D10B-4469-AA4A-79E9C69D692A}" type="slidenum">
              <a:rPr kumimoji="1" lang="ja-JP" altLang="en-US" smtClean="0"/>
              <a:t>11</a:t>
            </a:fld>
            <a:endParaRPr kumimoji="1" lang="ja-JP" altLang="en-US" dirty="0"/>
          </a:p>
        </p:txBody>
      </p:sp>
    </p:spTree>
    <p:extLst>
      <p:ext uri="{BB962C8B-B14F-4D97-AF65-F5344CB8AC3E}">
        <p14:creationId xmlns:p14="http://schemas.microsoft.com/office/powerpoint/2010/main" val="338253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 calcmode="lin" valueType="num">
                                      <p:cBhvr additive="base">
                                        <p:cTn id="13"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lnSpcReduction="10000"/>
          </a:bodyPr>
          <a:lstStyle/>
          <a:p>
            <a:r>
              <a:rPr lang="en-US" altLang="ja-JP" dirty="0" smtClean="0"/>
              <a:t>Gains </a:t>
            </a:r>
            <a:r>
              <a:rPr lang="en-US" altLang="ja-JP" dirty="0" smtClean="0"/>
              <a:t>global recognition</a:t>
            </a:r>
          </a:p>
          <a:p>
            <a:pPr lvl="1"/>
            <a:r>
              <a:rPr lang="en-US" altLang="ja-JP" dirty="0"/>
              <a:t>T</a:t>
            </a:r>
            <a:r>
              <a:rPr lang="en-US" altLang="ja-JP" dirty="0" smtClean="0"/>
              <a:t>ranslation into English (Abstracts)</a:t>
            </a:r>
          </a:p>
          <a:p>
            <a:pPr lvl="1"/>
            <a:r>
              <a:rPr lang="en-US" altLang="ja-JP" dirty="0" smtClean="0"/>
              <a:t>Collaborate with editors to leverage journal quality  to be indexed by major DBs</a:t>
            </a:r>
          </a:p>
          <a:p>
            <a:pPr lvl="1"/>
            <a:endParaRPr lang="en-US" altLang="ja-JP" dirty="0"/>
          </a:p>
          <a:p>
            <a:pPr marL="514350" indent="-457200"/>
            <a:r>
              <a:rPr lang="en-US" altLang="ja-JP" dirty="0" smtClean="0"/>
              <a:t>Builds </a:t>
            </a:r>
            <a:r>
              <a:rPr lang="en-US" altLang="ja-JP" dirty="0" smtClean="0"/>
              <a:t>better online presence</a:t>
            </a:r>
            <a:endParaRPr lang="en-US" altLang="ja-JP" dirty="0"/>
          </a:p>
          <a:p>
            <a:pPr marL="770382" lvl="1" indent="-457200"/>
            <a:r>
              <a:rPr kumimoji="1" lang="en-US" altLang="ja-JP" dirty="0" smtClean="0"/>
              <a:t>Persistent URL to DOI</a:t>
            </a:r>
          </a:p>
          <a:p>
            <a:pPr marL="770382" lvl="1" indent="-457200"/>
            <a:r>
              <a:rPr lang="en-US" altLang="ja-JP" dirty="0" smtClean="0"/>
              <a:t>Local researcher ID to ORCID</a:t>
            </a:r>
          </a:p>
          <a:p>
            <a:pPr marL="313182" lvl="1" indent="0">
              <a:buNone/>
            </a:pPr>
            <a:endParaRPr lang="en-US" altLang="ja-JP" dirty="0" smtClean="0"/>
          </a:p>
          <a:p>
            <a:pPr marL="393192" lvl="1" indent="0">
              <a:buNone/>
            </a:pPr>
            <a:endParaRPr lang="en-US" altLang="ja-JP" dirty="0" smtClean="0"/>
          </a:p>
          <a:p>
            <a:pPr marL="109728" indent="0">
              <a:buNone/>
            </a:pPr>
            <a:r>
              <a:rPr lang="en-US" altLang="ja-JP" sz="3600" b="1" dirty="0" smtClean="0"/>
              <a:t>Save the researchers’ time</a:t>
            </a:r>
          </a:p>
          <a:p>
            <a:pPr marL="109728" indent="0">
              <a:buNone/>
            </a:pPr>
            <a:endParaRPr lang="en-US" altLang="ja-JP" sz="3600" b="1" dirty="0" smtClean="0"/>
          </a:p>
          <a:p>
            <a:pPr marL="457200" lvl="1" indent="0">
              <a:buNone/>
            </a:pPr>
            <a:endParaRPr kumimoji="1" lang="en-US" altLang="ja-JP" dirty="0" smtClean="0"/>
          </a:p>
          <a:p>
            <a:pPr marL="0" indent="0">
              <a:buNone/>
            </a:pP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2" name="タイトル 1"/>
          <p:cNvSpPr>
            <a:spLocks noGrp="1"/>
          </p:cNvSpPr>
          <p:nvPr>
            <p:ph type="title"/>
          </p:nvPr>
        </p:nvSpPr>
        <p:spPr/>
        <p:txBody>
          <a:bodyPr/>
          <a:lstStyle/>
          <a:p>
            <a:r>
              <a:rPr kumimoji="1" lang="en-US" altLang="ja-JP" dirty="0" smtClean="0"/>
              <a:t>KOARA: Challenges</a:t>
            </a:r>
            <a:endParaRPr kumimoji="1" lang="ja-JP" altLang="en-US" dirty="0"/>
          </a:p>
        </p:txBody>
      </p:sp>
      <p:sp>
        <p:nvSpPr>
          <p:cNvPr id="5" name="スライド番号プレースホルダー 4"/>
          <p:cNvSpPr>
            <a:spLocks noGrp="1"/>
          </p:cNvSpPr>
          <p:nvPr>
            <p:ph type="sldNum" sz="quarter" idx="12"/>
          </p:nvPr>
        </p:nvSpPr>
        <p:spPr/>
        <p:txBody>
          <a:bodyPr/>
          <a:lstStyle/>
          <a:p>
            <a:fld id="{9F15FB4D-D10B-4469-AA4A-79E9C69D692A}" type="slidenum">
              <a:rPr kumimoji="1" lang="ja-JP" altLang="en-US" smtClean="0"/>
              <a:t>12</a:t>
            </a:fld>
            <a:endParaRPr kumimoji="1" lang="ja-JP" altLang="en-US" dirty="0"/>
          </a:p>
        </p:txBody>
      </p:sp>
    </p:spTree>
    <p:extLst>
      <p:ext uri="{BB962C8B-B14F-4D97-AF65-F5344CB8AC3E}">
        <p14:creationId xmlns:p14="http://schemas.microsoft.com/office/powerpoint/2010/main" val="390834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ctrTitle"/>
          </p:nvPr>
        </p:nvSpPr>
        <p:spPr/>
        <p:txBody>
          <a:bodyPr/>
          <a:lstStyle/>
          <a:p>
            <a:pPr algn="ctr"/>
            <a:r>
              <a:rPr lang="en-US" altLang="ja-JP" dirty="0" smtClean="0"/>
              <a:t>Thank you</a:t>
            </a:r>
            <a:br>
              <a:rPr lang="en-US" altLang="ja-JP" dirty="0" smtClean="0"/>
            </a:br>
            <a:r>
              <a:rPr lang="en-US" altLang="ja-JP" sz="2800" dirty="0" smtClean="0"/>
              <a:t>kazuko@lib.keio.ac.jp</a:t>
            </a:r>
            <a:r>
              <a:rPr lang="en-US" altLang="ja-JP" dirty="0" smtClean="0"/>
              <a:t> </a:t>
            </a:r>
            <a:endParaRPr kumimoji="1" lang="ja-JP" altLang="en-US" dirty="0"/>
          </a:p>
        </p:txBody>
      </p:sp>
      <p:sp>
        <p:nvSpPr>
          <p:cNvPr id="10" name="コンテンツ プレースホルダー 9"/>
          <p:cNvSpPr>
            <a:spLocks noGrp="1"/>
          </p:cNvSpPr>
          <p:nvPr>
            <p:ph type="subTitle" idx="1"/>
          </p:nvPr>
        </p:nvSpPr>
        <p:spPr/>
        <p:txBody>
          <a:bodyPr>
            <a:normAutofit fontScale="92500" lnSpcReduction="20000"/>
          </a:bodyPr>
          <a:lstStyle/>
          <a:p>
            <a:endParaRPr kumimoji="1" lang="en-US" altLang="ja-JP" dirty="0" smtClean="0"/>
          </a:p>
          <a:p>
            <a:endParaRPr lang="en-US" altLang="ja-JP" dirty="0"/>
          </a:p>
          <a:p>
            <a:pPr marL="109728" indent="0">
              <a:buNone/>
            </a:pPr>
            <a:r>
              <a:rPr lang="en-US" altLang="ja-JP" dirty="0"/>
              <a:t> </a:t>
            </a:r>
            <a:r>
              <a:rPr lang="en-US" altLang="ja-JP" dirty="0" smtClean="0"/>
              <a:t>                         </a:t>
            </a:r>
            <a:endParaRPr kumimoji="1" lang="ja-JP" altLang="en-US" dirty="0"/>
          </a:p>
        </p:txBody>
      </p:sp>
    </p:spTree>
    <p:extLst>
      <p:ext uri="{BB962C8B-B14F-4D97-AF65-F5344CB8AC3E}">
        <p14:creationId xmlns:p14="http://schemas.microsoft.com/office/powerpoint/2010/main" val="2824670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514350" indent="-514350"/>
            <a:r>
              <a:rPr kumimoji="1" lang="en-US" altLang="ja-JP" dirty="0" smtClean="0"/>
              <a:t>A little about Keio University</a:t>
            </a:r>
          </a:p>
          <a:p>
            <a:pPr marL="514350" indent="-514350"/>
            <a:r>
              <a:rPr lang="en-US" altLang="ja-JP" dirty="0" smtClean="0"/>
              <a:t>KOARA: overview and challenges</a:t>
            </a:r>
          </a:p>
          <a:p>
            <a:pPr marL="0" indent="0">
              <a:buNone/>
            </a:pPr>
            <a:endParaRPr lang="en-US" altLang="ja-JP" dirty="0" smtClean="0"/>
          </a:p>
          <a:p>
            <a:pPr marL="0" indent="0">
              <a:buNone/>
            </a:pPr>
            <a:endParaRPr lang="en-US" altLang="ja-JP" dirty="0" smtClean="0"/>
          </a:p>
          <a:p>
            <a:pPr marL="0" indent="0">
              <a:buNone/>
            </a:pPr>
            <a:endParaRPr kumimoji="1" lang="en-US" altLang="ja-JP" dirty="0" smtClean="0"/>
          </a:p>
          <a:p>
            <a:pPr marL="0" indent="0">
              <a:buNone/>
            </a:pPr>
            <a:endParaRPr kumimoji="1" lang="en-US" altLang="ja-JP" dirty="0" smtClean="0"/>
          </a:p>
          <a:p>
            <a:pPr marL="0" indent="0">
              <a:buNone/>
            </a:pPr>
            <a:endParaRPr kumimoji="1" lang="en-US" altLang="ja-JP" dirty="0" smtClean="0"/>
          </a:p>
          <a:p>
            <a:pPr marL="514350" indent="-514350">
              <a:buFont typeface="+mj-lt"/>
              <a:buAutoNum type="arabicPeriod"/>
            </a:pPr>
            <a:endParaRPr kumimoji="1" lang="ja-JP" altLang="en-US" dirty="0"/>
          </a:p>
        </p:txBody>
      </p:sp>
      <p:sp>
        <p:nvSpPr>
          <p:cNvPr id="2" name="タイトル 1"/>
          <p:cNvSpPr>
            <a:spLocks noGrp="1"/>
          </p:cNvSpPr>
          <p:nvPr>
            <p:ph type="title"/>
          </p:nvPr>
        </p:nvSpPr>
        <p:spPr/>
        <p:txBody>
          <a:bodyPr>
            <a:normAutofit/>
          </a:bodyPr>
          <a:lstStyle/>
          <a:p>
            <a:r>
              <a:rPr kumimoji="1" lang="en-US" altLang="ja-JP" dirty="0" smtClean="0"/>
              <a:t>Today’s Presentation</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428206"/>
            <a:ext cx="3956050"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p:txBody>
          <a:bodyPr/>
          <a:lstStyle/>
          <a:p>
            <a:fld id="{9F15FB4D-D10B-4469-AA4A-79E9C69D692A}" type="slidenum">
              <a:rPr kumimoji="1" lang="ja-JP" altLang="en-US" smtClean="0"/>
              <a:t>2</a:t>
            </a:fld>
            <a:endParaRPr kumimoji="1" lang="ja-JP" altLang="en-US" dirty="0"/>
          </a:p>
        </p:txBody>
      </p:sp>
    </p:spTree>
    <p:extLst>
      <p:ext uri="{BB962C8B-B14F-4D97-AF65-F5344CB8AC3E}">
        <p14:creationId xmlns:p14="http://schemas.microsoft.com/office/powerpoint/2010/main" val="248440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r>
              <a:rPr kumimoji="1" lang="en-US" altLang="ja-JP" dirty="0" smtClean="0"/>
              <a:t>Founded by Yukichi Fukuzawa, </a:t>
            </a:r>
            <a:r>
              <a:rPr lang="en-US" altLang="ja-JP" dirty="0"/>
              <a:t>a Japanese </a:t>
            </a:r>
            <a:r>
              <a:rPr lang="en-US" altLang="ja-JP" dirty="0" smtClean="0"/>
              <a:t>educator </a:t>
            </a:r>
            <a:r>
              <a:rPr lang="en-US" altLang="ja-JP" dirty="0"/>
              <a:t>in the 19th century</a:t>
            </a:r>
          </a:p>
          <a:p>
            <a:r>
              <a:rPr lang="en-US" altLang="ja-JP" dirty="0"/>
              <a:t>Mission </a:t>
            </a:r>
          </a:p>
          <a:p>
            <a:pPr marL="109728" indent="0">
              <a:buNone/>
            </a:pPr>
            <a:r>
              <a:rPr lang="en-US" altLang="ja-JP" dirty="0"/>
              <a:t>   </a:t>
            </a:r>
            <a:r>
              <a:rPr lang="en-US" altLang="ja-JP" dirty="0" smtClean="0"/>
              <a:t>“Foster leaders </a:t>
            </a:r>
            <a:r>
              <a:rPr lang="en-US" altLang="ja-JP" dirty="0"/>
              <a:t>of </a:t>
            </a:r>
            <a:r>
              <a:rPr lang="en-US" altLang="ja-JP" dirty="0" smtClean="0"/>
              <a:t>society</a:t>
            </a:r>
            <a:r>
              <a:rPr lang="ja-JP" altLang="en-US" dirty="0"/>
              <a:t> </a:t>
            </a:r>
            <a:r>
              <a:rPr lang="en-US" altLang="ja-JP" dirty="0" smtClean="0"/>
              <a:t>with a spirit of                	independence and self-respect”</a:t>
            </a:r>
          </a:p>
          <a:p>
            <a:r>
              <a:rPr lang="en-US" altLang="ja-JP" dirty="0"/>
              <a:t>9th </a:t>
            </a:r>
            <a:r>
              <a:rPr lang="en-US" altLang="ja-JP" dirty="0" smtClean="0"/>
              <a:t>globally among </a:t>
            </a:r>
            <a:r>
              <a:rPr lang="en-US" altLang="ja-JP" dirty="0"/>
              <a:t>u</a:t>
            </a:r>
            <a:r>
              <a:rPr lang="en-US" altLang="ja-JP" dirty="0" smtClean="0"/>
              <a:t>niversities that produced the most </a:t>
            </a:r>
            <a:r>
              <a:rPr lang="en-US" altLang="ja-JP" dirty="0"/>
              <a:t>CEOs (Forbes</a:t>
            </a:r>
            <a:r>
              <a:rPr lang="en-US" altLang="ja-JP" dirty="0" smtClean="0"/>
              <a:t>) </a:t>
            </a:r>
            <a:r>
              <a:rPr lang="en-US" altLang="ja-JP" dirty="0"/>
              <a:t>in 2014</a:t>
            </a:r>
          </a:p>
          <a:p>
            <a:endParaRPr lang="en-US" altLang="ja-JP" dirty="0" smtClean="0"/>
          </a:p>
          <a:p>
            <a:pPr marL="109728" indent="0">
              <a:buNone/>
            </a:pPr>
            <a:endParaRPr kumimoji="1" lang="en-US" altLang="ja-JP" dirty="0" smtClean="0"/>
          </a:p>
          <a:p>
            <a:endParaRPr kumimoji="1" lang="en-US" altLang="ja-JP" dirty="0" smtClean="0"/>
          </a:p>
        </p:txBody>
      </p:sp>
      <p:sp>
        <p:nvSpPr>
          <p:cNvPr id="2" name="タイトル 1"/>
          <p:cNvSpPr>
            <a:spLocks noGrp="1"/>
          </p:cNvSpPr>
          <p:nvPr>
            <p:ph type="title"/>
          </p:nvPr>
        </p:nvSpPr>
        <p:spPr/>
        <p:txBody>
          <a:bodyPr/>
          <a:lstStyle/>
          <a:p>
            <a:r>
              <a:rPr kumimoji="1" lang="en-US" altLang="ja-JP" dirty="0" smtClean="0"/>
              <a:t>About Keio University</a:t>
            </a:r>
            <a:endParaRPr kumimoji="1" lang="ja-JP"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082" y="4553744"/>
            <a:ext cx="1728192" cy="230425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9F15FB4D-D10B-4469-AA4A-79E9C69D692A}" type="slidenum">
              <a:rPr kumimoji="1" lang="ja-JP" altLang="en-US" smtClean="0"/>
              <a:t>3</a:t>
            </a:fld>
            <a:endParaRPr kumimoji="1" lang="ja-JP" altLang="en-US" dirty="0"/>
          </a:p>
        </p:txBody>
      </p:sp>
    </p:spTree>
    <p:extLst>
      <p:ext uri="{BB962C8B-B14F-4D97-AF65-F5344CB8AC3E}">
        <p14:creationId xmlns:p14="http://schemas.microsoft.com/office/powerpoint/2010/main" val="1300471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en-US" altLang="ja-JP" dirty="0" smtClean="0"/>
              <a:t>33,000 </a:t>
            </a:r>
            <a:r>
              <a:rPr lang="en-US" altLang="ja-JP" dirty="0"/>
              <a:t>Students</a:t>
            </a:r>
            <a:r>
              <a:rPr lang="ja-JP" altLang="en-US" dirty="0"/>
              <a:t>　</a:t>
            </a:r>
            <a:r>
              <a:rPr lang="ja-JP" altLang="en-US" dirty="0" smtClean="0"/>
              <a:t>（</a:t>
            </a:r>
            <a:r>
              <a:rPr lang="en-US" altLang="ja-JP" dirty="0" smtClean="0"/>
              <a:t>28,700 undergrads)</a:t>
            </a:r>
            <a:r>
              <a:rPr lang="en-US" altLang="ja-JP" dirty="0"/>
              <a:t/>
            </a:r>
            <a:br>
              <a:rPr lang="en-US" altLang="ja-JP" dirty="0"/>
            </a:br>
            <a:r>
              <a:rPr lang="en-US" altLang="ja-JP" dirty="0"/>
              <a:t> </a:t>
            </a:r>
            <a:r>
              <a:rPr lang="ja-JP" altLang="en-US" dirty="0" smtClean="0"/>
              <a:t>　　　</a:t>
            </a:r>
            <a:r>
              <a:rPr lang="en-US" altLang="ja-JP" dirty="0" smtClean="0"/>
              <a:t>10 </a:t>
            </a:r>
            <a:r>
              <a:rPr lang="en-US" altLang="ja-JP" dirty="0"/>
              <a:t>U</a:t>
            </a:r>
            <a:r>
              <a:rPr lang="en-US" altLang="ja-JP" dirty="0" smtClean="0"/>
              <a:t>ndergraduate </a:t>
            </a:r>
            <a:r>
              <a:rPr lang="en-US" altLang="ja-JP" dirty="0"/>
              <a:t>F</a:t>
            </a:r>
            <a:r>
              <a:rPr lang="en-US" altLang="ja-JP" dirty="0" smtClean="0"/>
              <a:t>aculties </a:t>
            </a:r>
            <a:endParaRPr lang="en-US" altLang="ja-JP" dirty="0"/>
          </a:p>
          <a:p>
            <a:pPr marL="109728" indent="0">
              <a:buNone/>
            </a:pPr>
            <a:r>
              <a:rPr lang="ja-JP" altLang="en-US" dirty="0"/>
              <a:t>　 </a:t>
            </a:r>
            <a:r>
              <a:rPr lang="ja-JP" altLang="en-US" dirty="0" smtClean="0"/>
              <a:t>　　　</a:t>
            </a:r>
            <a:r>
              <a:rPr lang="en-US" altLang="ja-JP" dirty="0" smtClean="0"/>
              <a:t>14 </a:t>
            </a:r>
            <a:r>
              <a:rPr lang="en-US" altLang="ja-JP" dirty="0"/>
              <a:t>G</a:t>
            </a:r>
            <a:r>
              <a:rPr lang="en-US" altLang="ja-JP" dirty="0" smtClean="0"/>
              <a:t>raduate Schools</a:t>
            </a:r>
          </a:p>
          <a:p>
            <a:pPr marL="109728" indent="0">
              <a:buNone/>
            </a:pPr>
            <a:r>
              <a:rPr lang="en-US" altLang="ja-JP" dirty="0"/>
              <a:t> </a:t>
            </a:r>
            <a:r>
              <a:rPr lang="en-US" altLang="ja-JP" dirty="0" smtClean="0"/>
              <a:t>         13 Research Centers &amp; Institutes</a:t>
            </a:r>
          </a:p>
          <a:p>
            <a:pPr marL="109728" indent="0">
              <a:buNone/>
            </a:pPr>
            <a:r>
              <a:rPr lang="en-US" altLang="ja-JP" dirty="0"/>
              <a:t> </a:t>
            </a:r>
            <a:r>
              <a:rPr lang="en-US" altLang="ja-JP" dirty="0" smtClean="0"/>
              <a:t>           1 University Hospital</a:t>
            </a:r>
            <a:endParaRPr lang="en-US" altLang="ja-JP" dirty="0"/>
          </a:p>
          <a:p>
            <a:r>
              <a:rPr lang="en-US" altLang="ja-JP" dirty="0"/>
              <a:t>5,500  </a:t>
            </a:r>
            <a:r>
              <a:rPr lang="en-US" altLang="ja-JP" dirty="0" smtClean="0"/>
              <a:t>Faculty  </a:t>
            </a:r>
            <a:r>
              <a:rPr lang="en-US" altLang="ja-JP" dirty="0"/>
              <a:t>(</a:t>
            </a:r>
            <a:r>
              <a:rPr lang="en-US" altLang="ja-JP" dirty="0" smtClean="0"/>
              <a:t>Full time:1,400 </a:t>
            </a:r>
            <a:r>
              <a:rPr lang="en-US" altLang="ja-JP" dirty="0"/>
              <a:t>)</a:t>
            </a:r>
            <a:br>
              <a:rPr lang="en-US" altLang="ja-JP" dirty="0"/>
            </a:br>
            <a:r>
              <a:rPr lang="en-US" altLang="ja-JP" dirty="0"/>
              <a:t> </a:t>
            </a:r>
            <a:r>
              <a:rPr lang="en-US" altLang="ja-JP" dirty="0" smtClean="0"/>
              <a:t> </a:t>
            </a:r>
            <a:r>
              <a:rPr lang="ja-JP" altLang="en-US" dirty="0" smtClean="0"/>
              <a:t>　　　</a:t>
            </a:r>
            <a:r>
              <a:rPr lang="en-US" altLang="ja-JP" dirty="0" smtClean="0"/>
              <a:t>SSH:STM=64%:46%</a:t>
            </a:r>
            <a:endParaRPr lang="en-US" altLang="ja-JP" dirty="0"/>
          </a:p>
          <a:p>
            <a:pPr marL="109728" indent="0">
              <a:buNone/>
            </a:pPr>
            <a:endParaRPr kumimoji="1" lang="ja-JP" altLang="en-US" dirty="0"/>
          </a:p>
        </p:txBody>
      </p:sp>
      <p:sp>
        <p:nvSpPr>
          <p:cNvPr id="3" name="タイトル 2"/>
          <p:cNvSpPr>
            <a:spLocks noGrp="1"/>
          </p:cNvSpPr>
          <p:nvPr>
            <p:ph type="title"/>
          </p:nvPr>
        </p:nvSpPr>
        <p:spPr/>
        <p:txBody>
          <a:bodyPr/>
          <a:lstStyle/>
          <a:p>
            <a:r>
              <a:rPr kumimoji="1" lang="en-US" altLang="ja-JP" dirty="0" smtClean="0"/>
              <a:t>About Keio University</a:t>
            </a:r>
            <a:endParaRPr kumimoji="1" lang="ja-JP" altLang="en-US" dirty="0"/>
          </a:p>
        </p:txBody>
      </p:sp>
      <p:sp>
        <p:nvSpPr>
          <p:cNvPr id="5" name="スライド番号プレースホルダー 4"/>
          <p:cNvSpPr>
            <a:spLocks noGrp="1"/>
          </p:cNvSpPr>
          <p:nvPr>
            <p:ph type="sldNum" sz="quarter" idx="12"/>
          </p:nvPr>
        </p:nvSpPr>
        <p:spPr/>
        <p:txBody>
          <a:bodyPr/>
          <a:lstStyle/>
          <a:p>
            <a:fld id="{9F15FB4D-D10B-4469-AA4A-79E9C69D692A}" type="slidenum">
              <a:rPr kumimoji="1" lang="ja-JP" altLang="en-US" smtClean="0"/>
              <a:t>4</a:t>
            </a:fld>
            <a:endParaRPr kumimoji="1" lang="ja-JP" altLang="en-US" dirty="0"/>
          </a:p>
        </p:txBody>
      </p:sp>
    </p:spTree>
    <p:extLst>
      <p:ext uri="{BB962C8B-B14F-4D97-AF65-F5344CB8AC3E}">
        <p14:creationId xmlns:p14="http://schemas.microsoft.com/office/powerpoint/2010/main" val="396740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KOARA</a:t>
            </a:r>
            <a:br>
              <a:rPr lang="en-US" altLang="ja-JP" dirty="0" smtClean="0"/>
            </a:br>
            <a:r>
              <a:rPr lang="en-US" altLang="ja-JP" sz="3100" dirty="0" smtClean="0"/>
              <a:t>http</a:t>
            </a:r>
            <a:r>
              <a:rPr lang="en-US" altLang="ja-JP" sz="3100" dirty="0"/>
              <a:t>://koara.lib.keio.ac.jp/xoonips/</a:t>
            </a:r>
            <a:endParaRPr kumimoji="1" lang="ja-JP" altLang="en-US" sz="3100"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44" y="1612800"/>
            <a:ext cx="6858844" cy="4320480"/>
          </a:xfrm>
          <a:prstGeom prst="rect">
            <a:avLst/>
          </a:prstGeom>
          <a:ln>
            <a:solidFill>
              <a:schemeClr val="tx1"/>
            </a:solidFill>
          </a:ln>
        </p:spPr>
      </p:pic>
      <p:sp>
        <p:nvSpPr>
          <p:cNvPr id="5" name="スライド番号プレースホルダー 4"/>
          <p:cNvSpPr>
            <a:spLocks noGrp="1"/>
          </p:cNvSpPr>
          <p:nvPr>
            <p:ph type="sldNum" sz="quarter" idx="12"/>
          </p:nvPr>
        </p:nvSpPr>
        <p:spPr/>
        <p:txBody>
          <a:bodyPr/>
          <a:lstStyle/>
          <a:p>
            <a:fld id="{9F15FB4D-D10B-4469-AA4A-79E9C69D692A}" type="slidenum">
              <a:rPr kumimoji="1" lang="ja-JP" altLang="en-US" smtClean="0"/>
              <a:t>5</a:t>
            </a:fld>
            <a:endParaRPr kumimoji="1" lang="ja-JP" altLang="en-US" dirty="0"/>
          </a:p>
        </p:txBody>
      </p:sp>
    </p:spTree>
    <p:extLst>
      <p:ext uri="{BB962C8B-B14F-4D97-AF65-F5344CB8AC3E}">
        <p14:creationId xmlns:p14="http://schemas.microsoft.com/office/powerpoint/2010/main" val="856459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628800"/>
            <a:ext cx="8229600" cy="4525963"/>
          </a:xfrm>
        </p:spPr>
        <p:txBody>
          <a:bodyPr>
            <a:normAutofit/>
          </a:bodyPr>
          <a:lstStyle/>
          <a:p>
            <a:r>
              <a:rPr lang="en-US" altLang="ja-JP" dirty="0"/>
              <a:t>Contents  </a:t>
            </a:r>
            <a:r>
              <a:rPr lang="en-US" altLang="ja-JP" dirty="0" smtClean="0"/>
              <a:t>(total: 43,279 items)</a:t>
            </a:r>
          </a:p>
          <a:p>
            <a:pPr lvl="1"/>
            <a:r>
              <a:rPr lang="en-US" altLang="ja-JP" dirty="0" smtClean="0"/>
              <a:t>Academic papers published by associated academic societies &amp; affiliated organizations (23,338:53.9%)</a:t>
            </a:r>
          </a:p>
          <a:p>
            <a:pPr lvl="1"/>
            <a:r>
              <a:rPr lang="en-US" altLang="ja-JP" dirty="0" smtClean="0"/>
              <a:t>Doctoral dissertations (3,966:9.2%)</a:t>
            </a:r>
          </a:p>
          <a:p>
            <a:pPr lvl="1"/>
            <a:r>
              <a:rPr lang="en-US" altLang="ja-JP" dirty="0" smtClean="0"/>
              <a:t>Research papers funded by Japanese government</a:t>
            </a:r>
            <a:br>
              <a:rPr lang="en-US" altLang="ja-JP" dirty="0" smtClean="0"/>
            </a:br>
            <a:r>
              <a:rPr lang="en-US" altLang="ja-JP" dirty="0" smtClean="0"/>
              <a:t>(2061  4.8%) </a:t>
            </a:r>
          </a:p>
          <a:p>
            <a:pPr lvl="1"/>
            <a:r>
              <a:rPr lang="en-US" altLang="ja-JP" dirty="0" smtClean="0"/>
              <a:t>No </a:t>
            </a:r>
            <a:r>
              <a:rPr lang="en-US" altLang="ja-JP" dirty="0" smtClean="0"/>
              <a:t>preprints</a:t>
            </a:r>
          </a:p>
          <a:p>
            <a:pPr lvl="1"/>
            <a:endParaRPr lang="en-US" altLang="ja-JP" dirty="0"/>
          </a:p>
          <a:p>
            <a:r>
              <a:rPr lang="en-US" altLang="ja-JP" dirty="0"/>
              <a:t>More than 90 </a:t>
            </a:r>
            <a:r>
              <a:rPr lang="en-US" altLang="ja-JP" dirty="0" smtClean="0"/>
              <a:t>%</a:t>
            </a:r>
            <a:r>
              <a:rPr lang="ja-JP" altLang="en-US" dirty="0" smtClean="0"/>
              <a:t>　</a:t>
            </a:r>
            <a:r>
              <a:rPr lang="en-US" altLang="ja-JP" dirty="0" smtClean="0"/>
              <a:t>is in Japanese and on SSH </a:t>
            </a:r>
            <a:endParaRPr lang="en-US" altLang="ja-JP" dirty="0" smtClean="0"/>
          </a:p>
          <a:p>
            <a:pPr lvl="1"/>
            <a:endParaRPr lang="en-US" altLang="ja-JP" dirty="0" smtClean="0"/>
          </a:p>
          <a:p>
            <a:r>
              <a:rPr lang="en-US" altLang="ja-JP" dirty="0" smtClean="0"/>
              <a:t>657</a:t>
            </a:r>
            <a:r>
              <a:rPr lang="en-US" altLang="ja-JP" baseline="30000" dirty="0" smtClean="0"/>
              <a:t>th</a:t>
            </a:r>
            <a:r>
              <a:rPr lang="en-US" altLang="ja-JP" dirty="0" smtClean="0"/>
              <a:t>  </a:t>
            </a:r>
            <a:r>
              <a:rPr lang="en-US" altLang="ja-JP" dirty="0" smtClean="0"/>
              <a:t>in the “Ranking </a:t>
            </a:r>
            <a:r>
              <a:rPr lang="en-US" altLang="ja-JP" dirty="0"/>
              <a:t>W</a:t>
            </a:r>
            <a:r>
              <a:rPr lang="en-US" altLang="ja-JP" dirty="0" smtClean="0"/>
              <a:t>eb of Repositories”</a:t>
            </a:r>
            <a:endParaRPr kumimoji="1" lang="en-US" altLang="ja-JP" dirty="0" smtClean="0"/>
          </a:p>
          <a:p>
            <a:pPr marL="109728" indent="0">
              <a:buNone/>
            </a:pPr>
            <a:endParaRPr kumimoji="1" lang="ja-JP" altLang="en-US" dirty="0"/>
          </a:p>
        </p:txBody>
      </p:sp>
      <p:sp>
        <p:nvSpPr>
          <p:cNvPr id="2" name="タイトル 1"/>
          <p:cNvSpPr>
            <a:spLocks noGrp="1"/>
          </p:cNvSpPr>
          <p:nvPr>
            <p:ph type="title"/>
          </p:nvPr>
        </p:nvSpPr>
        <p:spPr/>
        <p:txBody>
          <a:bodyPr/>
          <a:lstStyle/>
          <a:p>
            <a:r>
              <a:rPr lang="en-US" altLang="ja-JP" dirty="0" smtClean="0"/>
              <a:t>KOARA: Overview</a:t>
            </a:r>
            <a:endParaRPr kumimoji="1" lang="ja-JP" altLang="en-US" dirty="0"/>
          </a:p>
        </p:txBody>
      </p:sp>
      <p:sp>
        <p:nvSpPr>
          <p:cNvPr id="5" name="スライド番号プレースホルダー 4"/>
          <p:cNvSpPr>
            <a:spLocks noGrp="1"/>
          </p:cNvSpPr>
          <p:nvPr>
            <p:ph type="sldNum" sz="quarter" idx="12"/>
          </p:nvPr>
        </p:nvSpPr>
        <p:spPr/>
        <p:txBody>
          <a:bodyPr/>
          <a:lstStyle/>
          <a:p>
            <a:fld id="{9F15FB4D-D10B-4469-AA4A-79E9C69D692A}" type="slidenum">
              <a:rPr kumimoji="1" lang="ja-JP" altLang="en-US" smtClean="0"/>
              <a:t>6</a:t>
            </a:fld>
            <a:endParaRPr kumimoji="1" lang="ja-JP" altLang="en-US" dirty="0"/>
          </a:p>
        </p:txBody>
      </p:sp>
    </p:spTree>
    <p:extLst>
      <p:ext uri="{BB962C8B-B14F-4D97-AF65-F5344CB8AC3E}">
        <p14:creationId xmlns:p14="http://schemas.microsoft.com/office/powerpoint/2010/main" val="1133885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9" t="19635" r="35904" b="5071"/>
          <a:stretch/>
        </p:blipFill>
        <p:spPr bwMode="auto">
          <a:xfrm>
            <a:off x="262027" y="248763"/>
            <a:ext cx="8355031" cy="550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9F15FB4D-D10B-4469-AA4A-79E9C69D692A}" type="slidenum">
              <a:rPr kumimoji="1" lang="ja-JP" altLang="en-US" smtClean="0"/>
              <a:t>7</a:t>
            </a:fld>
            <a:endParaRPr kumimoji="1" lang="ja-JP" altLang="en-US" dirty="0"/>
          </a:p>
        </p:txBody>
      </p:sp>
    </p:spTree>
    <p:extLst>
      <p:ext uri="{BB962C8B-B14F-4D97-AF65-F5344CB8AC3E}">
        <p14:creationId xmlns:p14="http://schemas.microsoft.com/office/powerpoint/2010/main" val="1978539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kumimoji="1" lang="en-US" altLang="ja-JP" dirty="0" smtClean="0"/>
              <a:t> </a:t>
            </a:r>
            <a:r>
              <a:rPr lang="en-US" altLang="ja-JP" dirty="0" smtClean="0"/>
              <a:t>Usage </a:t>
            </a:r>
            <a:r>
              <a:rPr kumimoji="1" lang="en-US" altLang="ja-JP" dirty="0" smtClean="0"/>
              <a:t>Statistics</a:t>
            </a:r>
            <a:endParaRPr kumimoji="1" lang="ja-JP" altLang="en-US" dirty="0"/>
          </a:p>
        </p:txBody>
      </p:sp>
      <p:sp>
        <p:nvSpPr>
          <p:cNvPr id="4" name="スライド番号プレースホルダー 3"/>
          <p:cNvSpPr>
            <a:spLocks noGrp="1"/>
          </p:cNvSpPr>
          <p:nvPr>
            <p:ph type="sldNum" sz="quarter" idx="12"/>
          </p:nvPr>
        </p:nvSpPr>
        <p:spPr/>
        <p:txBody>
          <a:bodyPr/>
          <a:lstStyle/>
          <a:p>
            <a:fld id="{9F15FB4D-D10B-4469-AA4A-79E9C69D692A}" type="slidenum">
              <a:rPr kumimoji="1" lang="ja-JP" altLang="en-US" smtClean="0"/>
              <a:t>8</a:t>
            </a:fld>
            <a:endParaRPr kumimoji="1" lang="ja-JP" altLang="en-US" dirty="0"/>
          </a:p>
        </p:txBody>
      </p:sp>
    </p:spTree>
    <p:extLst>
      <p:ext uri="{BB962C8B-B14F-4D97-AF65-F5344CB8AC3E}">
        <p14:creationId xmlns:p14="http://schemas.microsoft.com/office/powerpoint/2010/main" val="4184579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fontScale="92500" lnSpcReduction="10000"/>
          </a:bodyPr>
          <a:lstStyle/>
          <a:p>
            <a:r>
              <a:rPr lang="en-US" altLang="ja-JP" dirty="0" smtClean="0"/>
              <a:t>Joined</a:t>
            </a:r>
            <a:r>
              <a:rPr kumimoji="1" lang="en-US" altLang="ja-JP" dirty="0" smtClean="0"/>
              <a:t> the NII project  2005- </a:t>
            </a:r>
          </a:p>
          <a:p>
            <a:pPr lvl="1"/>
            <a:r>
              <a:rPr lang="en-US" altLang="ja-JP" dirty="0" smtClean="0"/>
              <a:t>Digitization of academic papers of Keio journals</a:t>
            </a:r>
          </a:p>
          <a:p>
            <a:pPr lvl="1"/>
            <a:r>
              <a:rPr lang="en-US" altLang="ja-JP" dirty="0" smtClean="0"/>
              <a:t>CSI project </a:t>
            </a:r>
          </a:p>
          <a:p>
            <a:pPr lvl="1"/>
            <a:r>
              <a:rPr lang="en-US" altLang="ja-JP" dirty="0"/>
              <a:t>System </a:t>
            </a:r>
            <a:r>
              <a:rPr lang="en-US" altLang="ja-JP" dirty="0" smtClean="0"/>
              <a:t>link </a:t>
            </a:r>
            <a:r>
              <a:rPr lang="en-US" altLang="ja-JP" dirty="0"/>
              <a:t>with </a:t>
            </a:r>
            <a:r>
              <a:rPr lang="en-US" altLang="ja-JP" dirty="0" err="1" smtClean="0"/>
              <a:t>CiNii</a:t>
            </a:r>
            <a:endParaRPr lang="en-US" altLang="ja-JP" dirty="0" smtClean="0"/>
          </a:p>
          <a:p>
            <a:pPr lvl="1"/>
            <a:endParaRPr lang="en-US" altLang="ja-JP" dirty="0" smtClean="0"/>
          </a:p>
          <a:p>
            <a:r>
              <a:rPr lang="en-US" altLang="ja-JP" dirty="0" smtClean="0"/>
              <a:t>Collaboration with RIKEN: XooNips system</a:t>
            </a:r>
          </a:p>
          <a:p>
            <a:pPr lvl="1"/>
            <a:r>
              <a:rPr lang="en-US" altLang="ja-JP" dirty="0" smtClean="0"/>
              <a:t>CMS with database</a:t>
            </a:r>
          </a:p>
          <a:p>
            <a:pPr lvl="1"/>
            <a:r>
              <a:rPr lang="en-US" altLang="ja-JP" dirty="0" smtClean="0"/>
              <a:t>Metadata: MODS complying with OAI-PMH</a:t>
            </a:r>
          </a:p>
          <a:p>
            <a:pPr lvl="1"/>
            <a:endParaRPr lang="en-US" altLang="ja-JP" dirty="0" smtClean="0"/>
          </a:p>
          <a:p>
            <a:r>
              <a:rPr lang="en-US" altLang="ja-JP" dirty="0"/>
              <a:t> Library supports the </a:t>
            </a:r>
            <a:r>
              <a:rPr lang="en-US" altLang="ja-JP" dirty="0" smtClean="0"/>
              <a:t>Keio journal </a:t>
            </a:r>
            <a:r>
              <a:rPr lang="en-US" altLang="ja-JP" dirty="0"/>
              <a:t>editors 2007-</a:t>
            </a:r>
          </a:p>
          <a:p>
            <a:pPr lvl="1"/>
            <a:r>
              <a:rPr lang="en-US" altLang="ja-JP" dirty="0" smtClean="0"/>
              <a:t>Formats</a:t>
            </a:r>
            <a:endParaRPr lang="en-US" altLang="ja-JP" dirty="0"/>
          </a:p>
          <a:p>
            <a:pPr lvl="1"/>
            <a:r>
              <a:rPr lang="en-US" altLang="ja-JP" dirty="0"/>
              <a:t>Rights</a:t>
            </a:r>
          </a:p>
          <a:p>
            <a:pPr marL="393192" lvl="1" indent="0">
              <a:buNone/>
            </a:pPr>
            <a:endParaRPr lang="en-US" altLang="ja-JP" dirty="0" smtClean="0"/>
          </a:p>
          <a:p>
            <a:pPr marL="914400" lvl="2" indent="0">
              <a:buNone/>
            </a:pPr>
            <a:endParaRPr lang="en-US" altLang="ja-JP" dirty="0" smtClean="0"/>
          </a:p>
          <a:p>
            <a:pPr marL="457200" lvl="1" indent="0">
              <a:buNone/>
            </a:pPr>
            <a:endParaRPr lang="en-US" altLang="ja-JP" dirty="0" smtClean="0"/>
          </a:p>
          <a:p>
            <a:pPr lvl="1"/>
            <a:endParaRPr lang="en-US" altLang="ja-JP" dirty="0" smtClean="0"/>
          </a:p>
          <a:p>
            <a:pPr lvl="1"/>
            <a:endParaRPr kumimoji="1" lang="ja-JP" altLang="en-US" dirty="0"/>
          </a:p>
        </p:txBody>
      </p:sp>
      <p:sp>
        <p:nvSpPr>
          <p:cNvPr id="2" name="タイトル 1"/>
          <p:cNvSpPr>
            <a:spLocks noGrp="1"/>
          </p:cNvSpPr>
          <p:nvPr>
            <p:ph type="title"/>
          </p:nvPr>
        </p:nvSpPr>
        <p:spPr/>
        <p:txBody>
          <a:bodyPr/>
          <a:lstStyle/>
          <a:p>
            <a:r>
              <a:rPr lang="en-US" altLang="ja-JP" dirty="0" smtClean="0"/>
              <a:t>History and collaboration</a:t>
            </a:r>
            <a:endParaRPr kumimoji="1" lang="ja-JP" altLang="en-US" dirty="0"/>
          </a:p>
        </p:txBody>
      </p:sp>
      <p:sp>
        <p:nvSpPr>
          <p:cNvPr id="5" name="スライド番号プレースホルダー 4"/>
          <p:cNvSpPr>
            <a:spLocks noGrp="1"/>
          </p:cNvSpPr>
          <p:nvPr>
            <p:ph type="sldNum" sz="quarter" idx="12"/>
          </p:nvPr>
        </p:nvSpPr>
        <p:spPr/>
        <p:txBody>
          <a:bodyPr/>
          <a:lstStyle/>
          <a:p>
            <a:fld id="{9F15FB4D-D10B-4469-AA4A-79E9C69D692A}" type="slidenum">
              <a:rPr kumimoji="1" lang="ja-JP" altLang="en-US" smtClean="0"/>
              <a:t>9</a:t>
            </a:fld>
            <a:endParaRPr kumimoji="1" lang="ja-JP" altLang="en-US" dirty="0"/>
          </a:p>
        </p:txBody>
      </p:sp>
    </p:spTree>
    <p:extLst>
      <p:ext uri="{BB962C8B-B14F-4D97-AF65-F5344CB8AC3E}">
        <p14:creationId xmlns:p14="http://schemas.microsoft.com/office/powerpoint/2010/main" val="270879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2766</TotalTime>
  <Words>1557</Words>
  <Application>Microsoft Office PowerPoint</Application>
  <PresentationFormat>画面に合わせる (4:3)</PresentationFormat>
  <Paragraphs>176</Paragraphs>
  <Slides>13</Slides>
  <Notes>13</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ビジネス</vt:lpstr>
      <vt:lpstr> KeiO Associated Repository of Academic resources</vt:lpstr>
      <vt:lpstr>Today’s Presentation</vt:lpstr>
      <vt:lpstr>About Keio University</vt:lpstr>
      <vt:lpstr>About Keio University</vt:lpstr>
      <vt:lpstr>KOARA http://koara.lib.keio.ac.jp/xoonips/</vt:lpstr>
      <vt:lpstr>KOARA: Overview</vt:lpstr>
      <vt:lpstr>PowerPoint プレゼンテーション</vt:lpstr>
      <vt:lpstr> Usage Statistics</vt:lpstr>
      <vt:lpstr>History and collaboration</vt:lpstr>
      <vt:lpstr>KOARA: Current role</vt:lpstr>
      <vt:lpstr>KOARA: How about STM?</vt:lpstr>
      <vt:lpstr>KOARA: Challenges</vt:lpstr>
      <vt:lpstr>Thank you kazuko@lib.keio.ac.jp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KOARA KeiO Associated Repository of Academic resources</dc:title>
  <dc:creator>松本 和子</dc:creator>
  <cp:lastModifiedBy>松本 和子</cp:lastModifiedBy>
  <cp:revision>118</cp:revision>
  <cp:lastPrinted>2015-01-28T00:51:14Z</cp:lastPrinted>
  <dcterms:created xsi:type="dcterms:W3CDTF">2014-12-15T04:09:15Z</dcterms:created>
  <dcterms:modified xsi:type="dcterms:W3CDTF">2015-01-28T00:54:43Z</dcterms:modified>
</cp:coreProperties>
</file>