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56" r:id="rId4"/>
    <p:sldId id="278" r:id="rId5"/>
    <p:sldId id="273" r:id="rId6"/>
    <p:sldId id="270" r:id="rId7"/>
    <p:sldId id="274" r:id="rId8"/>
    <p:sldId id="265" r:id="rId9"/>
    <p:sldId id="264" r:id="rId10"/>
    <p:sldId id="275" r:id="rId11"/>
    <p:sldId id="266" r:id="rId12"/>
    <p:sldId id="268" r:id="rId13"/>
    <p:sldId id="279" r:id="rId14"/>
    <p:sldId id="280" r:id="rId15"/>
    <p:sldId id="261" r:id="rId16"/>
    <p:sldId id="262" r:id="rId17"/>
    <p:sldId id="263" r:id="rId18"/>
    <p:sldId id="258" r:id="rId19"/>
    <p:sldId id="276" r:id="rId20"/>
    <p:sldId id="277" r:id="rId21"/>
    <p:sldId id="257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romary:Library:Containers:com.apple.mail:Data:Library:Mail%20Downloads:EEE364E9-5118-4EA7-ACEF-705389458181:Recensement-Frais-Publications-&#224;-partir-de-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mary:Library:Containers:com.apple.mail:Data:Library:Mail%20Downloads:EEE364E9-5118-4EA7-ACEF-705389458181:Recensement-Frais-Publications-&#224;-partir-de-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fr-FR"/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'Synthèse depuis 2007'!$A$13</c:f>
              <c:strCache>
                <c:ptCount val="1"/>
                <c:pt idx="0">
                  <c:v>Montant total (local + siège)</c:v>
                </c:pt>
              </c:strCache>
            </c:strRef>
          </c:tx>
          <c:invertIfNegative val="0"/>
          <c:cat>
            <c:numRef>
              <c:f>'Synthèse depuis 2007'!$B$9:$G$9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'Synthèse depuis 2007'!$B$13:$G$13</c:f>
              <c:numCache>
                <c:formatCode>General</c:formatCode>
                <c:ptCount val="6"/>
                <c:pt idx="0">
                  <c:v>6570</c:v>
                </c:pt>
                <c:pt idx="1">
                  <c:v>13739</c:v>
                </c:pt>
                <c:pt idx="2">
                  <c:v>11924</c:v>
                </c:pt>
                <c:pt idx="3">
                  <c:v>6300</c:v>
                </c:pt>
                <c:pt idx="4">
                  <c:v>22312</c:v>
                </c:pt>
                <c:pt idx="5">
                  <c:v>23537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20992"/>
        <c:axId val="25222528"/>
      </c:barChart>
      <c:catAx>
        <c:axId val="2522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25222528"/>
        <c:crosses val="autoZero"/>
        <c:auto val="1"/>
        <c:lblAlgn val="ctr"/>
        <c:lblOffset val="100"/>
        <c:noMultiLvlLbl val="0"/>
      </c:catAx>
      <c:valAx>
        <c:axId val="2522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252209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r-FR"/>
            </a:pPr>
            <a:r>
              <a:rPr lang="fr-FR"/>
              <a:t>Evolution</a:t>
            </a:r>
            <a:r>
              <a:rPr lang="fr-FR" baseline="0"/>
              <a:t> du nombre de demande : auteur-payeur</a:t>
            </a:r>
            <a:endParaRPr lang="fr-FR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'Synthèse depuis 2007'!$A$10</c:f>
              <c:strCache>
                <c:ptCount val="1"/>
                <c:pt idx="0">
                  <c:v>Nb total de demande</c:v>
                </c:pt>
              </c:strCache>
            </c:strRef>
          </c:tx>
          <c:marker>
            <c:symbol val="none"/>
          </c:marker>
          <c:cat>
            <c:numRef>
              <c:f>'Synthèse depuis 2007'!$B$9:$G$9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'Synthèse depuis 2007'!$B$10:$G$10</c:f>
              <c:numCache>
                <c:formatCode>General</c:formatCode>
                <c:ptCount val="6"/>
                <c:pt idx="0">
                  <c:v>16</c:v>
                </c:pt>
                <c:pt idx="1">
                  <c:v>14</c:v>
                </c:pt>
                <c:pt idx="2">
                  <c:v>23</c:v>
                </c:pt>
                <c:pt idx="3">
                  <c:v>18</c:v>
                </c:pt>
                <c:pt idx="4">
                  <c:v>26</c:v>
                </c:pt>
                <c:pt idx="5">
                  <c:v>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'Synthèse depuis 2007'!$A$11</c:f>
              <c:strCache>
                <c:ptCount val="1"/>
                <c:pt idx="0">
                  <c:v>Nb payé par IST</c:v>
                </c:pt>
              </c:strCache>
            </c:strRef>
          </c:tx>
          <c:marker>
            <c:symbol val="none"/>
          </c:marker>
          <c:cat>
            <c:numRef>
              <c:f>'Synthèse depuis 2007'!$B$9:$G$9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'Synthèse depuis 2007'!$B$11:$G$11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9</c:v>
                </c:pt>
                <c:pt idx="3">
                  <c:v>5</c:v>
                </c:pt>
                <c:pt idx="4">
                  <c:v>16</c:v>
                </c:pt>
                <c:pt idx="5">
                  <c:v>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'Synthèse depuis 2007'!$A$12</c:f>
              <c:strCache>
                <c:ptCount val="1"/>
                <c:pt idx="0">
                  <c:v>Nb payé par Equipe</c:v>
                </c:pt>
              </c:strCache>
            </c:strRef>
          </c:tx>
          <c:marker>
            <c:symbol val="none"/>
          </c:marker>
          <c:cat>
            <c:numRef>
              <c:f>'Synthèse depuis 2007'!$B$9:$G$9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'Synthèse depuis 2007'!$B$12:$G$12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8</c:v>
                </c:pt>
                <c:pt idx="3">
                  <c:v>7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79456"/>
        <c:axId val="26180992"/>
      </c:lineChart>
      <c:catAx>
        <c:axId val="261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26180992"/>
        <c:crosses val="autoZero"/>
        <c:auto val="1"/>
        <c:lblAlgn val="ctr"/>
        <c:lblOffset val="100"/>
        <c:noMultiLvlLbl val="0"/>
      </c:catAx>
      <c:valAx>
        <c:axId val="26180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fr-FR"/>
            </a:pPr>
            <a:endParaRPr lang="fr-FR"/>
          </a:p>
        </c:txPr>
        <c:crossAx val="261794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fr-FR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0.36146</cdr:x>
      <cdr:y>0.21354</cdr:y>
    </cdr:from>
    <cdr:to>
      <cdr:x>0.59896</cdr:x>
      <cdr:y>0.43924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652580" y="585783"/>
          <a:ext cx="1085850" cy="61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>
              <a:solidFill>
                <a:srgbClr val="FF0000"/>
              </a:solidFill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0FF38-08FB-924D-8471-3A1C839458F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38D9E-E001-4A40-8E8F-11DE61489F9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2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674D7-FB02-C44B-A8DF-96743B9EF369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90FE-43AB-4945-B2EF-EF3921719FD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47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90FE-43AB-4945-B2EF-EF3921719F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C31A8-F9C1-2244-92A2-208E469B4E39}" type="slidenum">
              <a:rPr lang="de-DE"/>
              <a:pPr/>
              <a:t>5</a:t>
            </a:fld>
            <a:endParaRPr lang="de-DE"/>
          </a:p>
        </p:txBody>
      </p:sp>
      <p:sp>
        <p:nvSpPr>
          <p:cNvPr id="307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8989D-8DDD-4427-AED7-A23450F07BE3}" type="slidenum">
              <a:rPr lang="de-DE"/>
              <a:pPr/>
              <a:t>18</a:t>
            </a:fld>
            <a:endParaRPr lang="de-DE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72C7-4C7D-5C45-81FF-E7CF8333F240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64C-4C7E-1243-A034-2B295FA3A2AB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182A-319F-4B44-BDC8-9CD05535FF3A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ouv_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803960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5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79209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954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3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4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621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6215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5DF9-9B6E-CB41-BE9A-EAAC984DC693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374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153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8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fond_chapitre_g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808080"/>
                </a:solidFill>
              </a:rPr>
              <a:t>Towards Inria 2020</a:t>
            </a:r>
            <a:endParaRPr lang="fr-FR">
              <a:solidFill>
                <a:srgbClr val="808080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808080"/>
                </a:solidFill>
              </a:rPr>
              <a:t>February 2013</a:t>
            </a:r>
            <a:endParaRPr lang="fr-FR">
              <a:solidFill>
                <a:srgbClr val="808080"/>
              </a:solidFill>
            </a:endParaRP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808080"/>
                </a:solidFill>
              </a:rPr>
              <a:t>- </a:t>
            </a:r>
            <a:fld id="{D647E77E-B6AD-8B40-85BA-4C19780306FF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01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Towards Inria 2020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D95CF72F-A0E6-0947-B23B-EDDF1654DE9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71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Towards Inria 2020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B2AB9A08-4AC3-A349-93C7-2A01BD7AF0D0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77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Towards Inria 2020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C0463C84-47A3-404F-90BB-F7832237EFE8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04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Towards Inria 2020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83AB3FD9-76A2-8741-ABBB-CEE3D12EA8B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1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Towards Inria 2020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123DE59B-27A4-5E4C-8937-197F1AB98C0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65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Towards Inria 2020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A39087B7-B1C3-D54B-8007-8B45CE50D348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9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7357A-90BA-4E49-8EFA-CDBF9FE71437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Towards Inria 2020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CD8CA10E-C02F-0B4A-98A3-BDCEA6418268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45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Towards Inria 2020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0F98F440-9E0B-CB4E-B82F-B6A5284309C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39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Towards Inria 2020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A79ECE3C-ADD8-FE4C-8B36-74CA0BECAD38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90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February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Towards Inria 2020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B37D88B3-5877-8244-A9B8-4144293E678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49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March,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Michel COSNARD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- </a:t>
            </a:r>
            <a:fld id="{D65C9640-DB60-7C49-8F0C-3A264E95623E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84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March,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Michel COSNARD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- </a:t>
            </a:r>
            <a:fld id="{DC08B101-FC9D-F745-A8C5-686AEBC87939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7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49AA-B7D5-774E-ADDC-D3F7E41C5B1B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3F75-6102-2F4F-A1B8-FBDB6FD802B2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F720-97A9-9F4D-8615-06B981FB535B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5021-958D-6342-8C4E-EB9EDC6190C1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50BB-6B5F-5D4A-A027-83F6979E7F1F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0735-F8E8-624D-8971-D4B06A4A7325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83170-7540-FD49-BE08-8915B86D54AD}" type="datetime1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2039-C14D-3841-8D19-219A660D7CD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fond_derniere"/>
          <p:cNvPicPr>
            <a:picLocks noChangeAspect="1" noChangeArrowheads="1"/>
          </p:cNvPicPr>
          <p:nvPr/>
        </p:nvPicPr>
        <p:blipFill>
          <a:blip r:embed="rId13" cstate="screen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954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6350" indent="-63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None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6350" indent="-635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6350" indent="-6350" algn="l" rtl="0" eaLnBrk="0" fontAlgn="base" hangingPunct="0">
        <a:spcBef>
          <a:spcPct val="0"/>
        </a:spcBef>
        <a:spcAft>
          <a:spcPct val="0"/>
        </a:spcAft>
        <a:buFont typeface="Arial" charset="0"/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6350" indent="-6350" algn="l" rtl="0" eaLnBrk="0" fontAlgn="base" hangingPunct="0">
        <a:spcBef>
          <a:spcPct val="0"/>
        </a:spcBef>
        <a:spcAft>
          <a:spcPct val="0"/>
        </a:spcAft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6350" indent="-6350" algn="l" rtl="0" eaLnBrk="0" fontAlgn="base" hangingPunct="0">
        <a:spcBef>
          <a:spcPct val="0"/>
        </a:spcBef>
        <a:spcAft>
          <a:spcPct val="0"/>
        </a:spcAft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bandeau_texte_gri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February 2013</a:t>
            </a:r>
            <a:endParaRPr lang="fr-FR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Towards Inria 2020</a:t>
            </a:r>
            <a:endParaRPr lang="fr-FR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- </a:t>
            </a:r>
            <a:fld id="{685C84CA-8700-404B-8901-368BD0DB57A5}" type="slidenum">
              <a:rPr lang="fr-FR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8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Arial" charset="0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Arial" charset="0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ea typeface="Arial" charset="0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rodinra.inra.fr/?locale=fr#!ConsultNotice:206746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Open Access and scientific information policies in France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2D2039-C14D-3841-8D19-219A660D7C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75" y="7275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 even stronger involvement at </a:t>
            </a:r>
            <a:r>
              <a:rPr lang="en-US" dirty="0" err="1" smtClean="0"/>
              <a:t>Inria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4162312"/>
            <a:ext cx="8301037" cy="2257538"/>
          </a:xfrm>
        </p:spPr>
        <p:txBody>
          <a:bodyPr>
            <a:normAutofit/>
          </a:bodyPr>
          <a:lstStyle/>
          <a:p>
            <a:r>
              <a:rPr lang="en-US" b="1" dirty="0" smtClean="0"/>
              <a:t>Open access policy by Inria set in January 2013</a:t>
            </a:r>
          </a:p>
          <a:p>
            <a:pPr lvl="1"/>
            <a:r>
              <a:rPr lang="en-US" b="1" dirty="0" smtClean="0"/>
              <a:t>Clear priority to a green open access policy</a:t>
            </a:r>
          </a:p>
          <a:p>
            <a:pPr lvl="2"/>
            <a:r>
              <a:rPr lang="en-US" b="1" dirty="0" smtClean="0"/>
              <a:t>Mandatory deposit in relation to the annual reporting and assessment</a:t>
            </a:r>
          </a:p>
          <a:p>
            <a:pPr lvl="1"/>
            <a:r>
              <a:rPr lang="en-US" b="1" dirty="0" smtClean="0"/>
              <a:t>Cautious gold</a:t>
            </a:r>
          </a:p>
          <a:p>
            <a:pPr lvl="2"/>
            <a:r>
              <a:rPr lang="en-US" b="1" dirty="0" smtClean="0"/>
              <a:t>Refusing the hybrid model (subscription + author-pays)</a:t>
            </a:r>
          </a:p>
          <a:p>
            <a:pPr lvl="2"/>
            <a:r>
              <a:rPr lang="en-US" b="1" dirty="0" smtClean="0"/>
              <a:t>Strict supervision of native open access</a:t>
            </a:r>
          </a:p>
          <a:p>
            <a:pPr lvl="1"/>
            <a:r>
              <a:rPr lang="en-US" b="1" dirty="0" smtClean="0"/>
              <a:t>Experimenting new publication models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88963" y="1292560"/>
            <a:ext cx="8075612" cy="2588655"/>
            <a:chOff x="588963" y="1792288"/>
            <a:chExt cx="8075612" cy="2588655"/>
          </a:xfrm>
        </p:grpSpPr>
        <p:sp>
          <p:nvSpPr>
            <p:cNvPr id="6" name="Rectangle 5"/>
            <p:cNvSpPr/>
            <p:nvPr/>
          </p:nvSpPr>
          <p:spPr>
            <a:xfrm>
              <a:off x="588963" y="1818485"/>
              <a:ext cx="1928812" cy="571780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defTabSz="9144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700" b="1" dirty="0">
                  <a:solidFill>
                    <a:srgbClr val="E1001A"/>
                  </a:solidFill>
                  <a:latin typeface="Century Gothic" pitchFamily="-1" charset="0"/>
                  <a:ea typeface="ＭＳ Ｐゴシック" pitchFamily="-1" charset="-128"/>
                  <a:cs typeface="Arial"/>
                </a:rPr>
                <a:t>4,400</a:t>
              </a:r>
              <a:r>
                <a:rPr lang="fr-FR" sz="2700" dirty="0">
                  <a:solidFill>
                    <a:srgbClr val="E1001A"/>
                  </a:solidFill>
                  <a:latin typeface="Century Gothic" pitchFamily="-1" charset="0"/>
                  <a:ea typeface="ＭＳ Ｐゴシック" pitchFamily="-1" charset="-128"/>
                  <a:cs typeface="Arial"/>
                </a:rPr>
                <a:t> </a:t>
              </a:r>
            </a:p>
            <a:p>
              <a:pPr defTabSz="914400" eaLnBrk="0" fontAlgn="base" hangingPunct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dirty="0">
                  <a:solidFill>
                    <a:srgbClr val="808080"/>
                  </a:solidFill>
                  <a:latin typeface="Century Gothic" pitchFamily="-1" charset="0"/>
                  <a:ea typeface="ＭＳ Ｐゴシック" pitchFamily="-1" charset="-128"/>
                  <a:cs typeface="Arial"/>
                </a:rPr>
                <a:t>People</a:t>
              </a:r>
            </a:p>
            <a:p>
              <a:pPr defTabSz="9144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i="1" dirty="0">
                  <a:solidFill>
                    <a:srgbClr val="808080"/>
                  </a:solidFill>
                  <a:latin typeface="Century Gothic" pitchFamily="-1" charset="0"/>
                  <a:ea typeface="ＭＳ Ｐゴシック" pitchFamily="-1" charset="-128"/>
                  <a:cs typeface="Arial"/>
                </a:rPr>
                <a:t>(60 % </a:t>
              </a:r>
              <a:r>
                <a:rPr lang="fr-FR" sz="1200" i="1" dirty="0" err="1">
                  <a:solidFill>
                    <a:srgbClr val="808080"/>
                  </a:solidFill>
                  <a:latin typeface="Century Gothic" pitchFamily="-1" charset="0"/>
                  <a:ea typeface="ＭＳ Ｐゴシック" pitchFamily="-1" charset="-128"/>
                  <a:cs typeface="Arial"/>
                </a:rPr>
                <a:t>paid</a:t>
              </a:r>
              <a:r>
                <a:rPr lang="fr-FR" sz="1200" i="1" dirty="0">
                  <a:solidFill>
                    <a:srgbClr val="808080"/>
                  </a:solidFill>
                  <a:latin typeface="Century Gothic" pitchFamily="-1" charset="0"/>
                  <a:ea typeface="ＭＳ Ｐゴシック" pitchFamily="-1" charset="-128"/>
                  <a:cs typeface="Arial"/>
                </a:rPr>
                <a:t> by </a:t>
              </a:r>
              <a:r>
                <a:rPr lang="fr-FR" sz="1200" i="1" dirty="0" err="1" smtClean="0">
                  <a:solidFill>
                    <a:srgbClr val="808080"/>
                  </a:solidFill>
                  <a:latin typeface="Century Gothic" pitchFamily="-1" charset="0"/>
                  <a:ea typeface="ＭＳ Ｐゴシック" pitchFamily="-1" charset="-128"/>
                  <a:cs typeface="Arial"/>
                </a:rPr>
                <a:t>Inria</a:t>
              </a:r>
              <a:r>
                <a:rPr lang="fr-FR" sz="1200" i="1" dirty="0" smtClean="0">
                  <a:solidFill>
                    <a:srgbClr val="808080"/>
                  </a:solidFill>
                  <a:latin typeface="Century Gothic" pitchFamily="-1" charset="0"/>
                  <a:ea typeface="ＭＳ Ｐゴシック" pitchFamily="-1" charset="-128"/>
                  <a:cs typeface="Arial"/>
                </a:rPr>
                <a:t>)</a:t>
              </a:r>
              <a:endParaRPr lang="fr-FR" sz="1200" i="1" dirty="0">
                <a:solidFill>
                  <a:srgbClr val="808080"/>
                </a:solidFill>
                <a:latin typeface="Century Gothic" pitchFamily="-1" charset="0"/>
                <a:ea typeface="ＭＳ Ｐゴシック" pitchFamily="-1" charset="-128"/>
                <a:cs typeface="Arial"/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7183438" y="1797983"/>
              <a:ext cx="554037" cy="3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600">
                  <a:solidFill>
                    <a:srgbClr val="E1001A"/>
                  </a:solidFill>
                  <a:latin typeface="Century Gothic" charset="0"/>
                  <a:ea typeface="ＭＳ Ｐゴシック" charset="0"/>
                  <a:cs typeface="Arial" charset="0"/>
                </a:rPr>
                <a:t>66</a:t>
              </a: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656955" y="1859489"/>
              <a:ext cx="1743075" cy="29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err="1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>Research</a:t>
              </a:r>
              <a:r>
                <a:rPr lang="fr-FR" sz="1200" dirty="0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> </a:t>
              </a:r>
              <a:r>
                <a:rPr lang="fr-FR" sz="1200" dirty="0" err="1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>Centers</a:t>
              </a:r>
              <a:r>
                <a:rPr lang="fr-FR" sz="1200" dirty="0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/>
              </a:r>
              <a:br>
                <a:rPr lang="fr-FR" sz="1200" dirty="0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</a:br>
              <a:r>
                <a:rPr lang="fr-FR" sz="1200" dirty="0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>in France</a:t>
              </a: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3370263" y="1792288"/>
              <a:ext cx="368300" cy="3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600">
                  <a:solidFill>
                    <a:srgbClr val="E1001A"/>
                  </a:solidFill>
                  <a:latin typeface="Century Gothic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6026944" y="3053165"/>
              <a:ext cx="1379538" cy="17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>Project teams </a:t>
              </a:r>
            </a:p>
          </p:txBody>
        </p:sp>
        <p:sp>
          <p:nvSpPr>
            <p:cNvPr id="11" name="Rectangle 40"/>
            <p:cNvSpPr>
              <a:spLocks noChangeArrowheads="1"/>
            </p:cNvSpPr>
            <p:nvPr/>
          </p:nvSpPr>
          <p:spPr bwMode="auto">
            <a:xfrm>
              <a:off x="5405438" y="2897122"/>
              <a:ext cx="739775" cy="3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600">
                  <a:solidFill>
                    <a:srgbClr val="E1001A"/>
                  </a:solidFill>
                  <a:latin typeface="Century Gothic" charset="0"/>
                  <a:ea typeface="ＭＳ Ｐゴシック" charset="0"/>
                  <a:cs typeface="Arial" charset="0"/>
                </a:rPr>
                <a:t>180</a:t>
              </a:r>
            </a:p>
          </p:txBody>
        </p:sp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1178856" y="2955211"/>
              <a:ext cx="1277938" cy="29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err="1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>Scientific</a:t>
              </a:r>
              <a:r>
                <a:rPr lang="fr-FR" sz="1200" dirty="0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> publications</a:t>
              </a:r>
            </a:p>
          </p:txBody>
        </p:sp>
        <p:sp>
          <p:nvSpPr>
            <p:cNvPr id="13" name="Rectangle 45"/>
            <p:cNvSpPr>
              <a:spLocks noChangeArrowheads="1"/>
            </p:cNvSpPr>
            <p:nvPr/>
          </p:nvSpPr>
          <p:spPr bwMode="auto">
            <a:xfrm>
              <a:off x="2152650" y="2897122"/>
              <a:ext cx="1016000" cy="3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600" dirty="0">
                  <a:solidFill>
                    <a:srgbClr val="E1001A"/>
                  </a:solidFill>
                  <a:latin typeface="Century Gothic" charset="0"/>
                  <a:ea typeface="ＭＳ Ｐゴシック" charset="0"/>
                  <a:cs typeface="Arial" charset="0"/>
                </a:rPr>
                <a:t>4,450</a:t>
              </a:r>
            </a:p>
          </p:txBody>
        </p:sp>
        <p:sp>
          <p:nvSpPr>
            <p:cNvPr id="14" name="Rectangle 49"/>
            <p:cNvSpPr>
              <a:spLocks noChangeArrowheads="1"/>
            </p:cNvSpPr>
            <p:nvPr/>
          </p:nvSpPr>
          <p:spPr bwMode="auto">
            <a:xfrm>
              <a:off x="5818981" y="1868390"/>
              <a:ext cx="1497013" cy="29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>International </a:t>
              </a:r>
              <a:r>
                <a:rPr lang="fr-FR" sz="1200" dirty="0" err="1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>conferences</a:t>
              </a:r>
              <a:endParaRPr lang="fr-FR" sz="1200" dirty="0">
                <a:solidFill>
                  <a:srgbClr val="808080"/>
                </a:solidFill>
                <a:latin typeface="Century Gothic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" name="Rectangle 50"/>
            <p:cNvSpPr>
              <a:spLocks noChangeArrowheads="1"/>
            </p:cNvSpPr>
            <p:nvPr/>
          </p:nvSpPr>
          <p:spPr bwMode="auto">
            <a:xfrm>
              <a:off x="5407025" y="1792288"/>
              <a:ext cx="554038" cy="3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600">
                  <a:solidFill>
                    <a:srgbClr val="E1001A"/>
                  </a:solidFill>
                  <a:latin typeface="Century Gothic" charset="0"/>
                  <a:ea typeface="ＭＳ Ｐゴシック" charset="0"/>
                  <a:cs typeface="Arial" charset="0"/>
                </a:rPr>
                <a:t>41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4962525" y="3650004"/>
              <a:ext cx="1944688" cy="300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620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>A BUDGET OF</a:t>
              </a:r>
              <a:endParaRPr lang="fr-FR" sz="1600" dirty="0">
                <a:solidFill>
                  <a:srgbClr val="E1001A"/>
                </a:solidFill>
                <a:latin typeface="Century Gothic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" name="Rectangle 69"/>
            <p:cNvSpPr>
              <a:spLocks noChangeArrowheads="1"/>
            </p:cNvSpPr>
            <p:nvPr/>
          </p:nvSpPr>
          <p:spPr bwMode="auto">
            <a:xfrm>
              <a:off x="7216775" y="3268438"/>
              <a:ext cx="1447800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>Active </a:t>
              </a:r>
              <a:r>
                <a:rPr lang="fr-FR" sz="1200" dirty="0" smtClean="0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>patents</a:t>
              </a:r>
              <a:endParaRPr lang="fr-FR" sz="1200" i="1" dirty="0">
                <a:solidFill>
                  <a:srgbClr val="808080"/>
                </a:solidFill>
                <a:latin typeface="Century Gothic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" name="Rectangle 70"/>
            <p:cNvSpPr>
              <a:spLocks noChangeArrowheads="1"/>
            </p:cNvSpPr>
            <p:nvPr/>
          </p:nvSpPr>
          <p:spPr bwMode="auto">
            <a:xfrm>
              <a:off x="7183438" y="2897122"/>
              <a:ext cx="739775" cy="3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600">
                  <a:solidFill>
                    <a:srgbClr val="E1001A"/>
                  </a:solidFill>
                  <a:latin typeface="Century Gothic" charset="0"/>
                  <a:ea typeface="ＭＳ Ｐゴシック" charset="0"/>
                  <a:cs typeface="Arial" charset="0"/>
                </a:rPr>
                <a:t>250</a:t>
              </a:r>
            </a:p>
          </p:txBody>
        </p:sp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4734938" y="3919278"/>
              <a:ext cx="19621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/>
            <a:p>
              <a:pPr algn="ctr"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3200" dirty="0">
                  <a:solidFill>
                    <a:srgbClr val="E1001A"/>
                  </a:solidFill>
                  <a:latin typeface="Century Gothic" charset="0"/>
                  <a:ea typeface="ＭＳ Ｐゴシック" charset="0"/>
                  <a:cs typeface="Arial" charset="0"/>
                </a:rPr>
                <a:t>€ </a:t>
              </a:r>
              <a:r>
                <a:rPr lang="en-US" sz="3200" dirty="0">
                  <a:solidFill>
                    <a:srgbClr val="E20026"/>
                  </a:solidFill>
                  <a:latin typeface="Century Gothic" charset="0"/>
                  <a:ea typeface="MS PGothic" charset="0"/>
                  <a:cs typeface="MS PGothic" charset="0"/>
                </a:rPr>
                <a:t>265</a:t>
              </a:r>
              <a:r>
                <a:rPr lang="fr-FR" sz="3200" dirty="0">
                  <a:solidFill>
                    <a:srgbClr val="E1001A"/>
                  </a:solidFill>
                  <a:latin typeface="Century Gothic" charset="0"/>
                  <a:ea typeface="ＭＳ Ｐゴシック" charset="0"/>
                  <a:cs typeface="Arial" charset="0"/>
                </a:rPr>
                <a:t>M</a:t>
              </a:r>
              <a:endParaRPr lang="en-US" sz="3200" dirty="0">
                <a:solidFill>
                  <a:srgbClr val="E20026"/>
                </a:solidFill>
                <a:latin typeface="Century Gothic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187575" y="4002756"/>
              <a:ext cx="1270000" cy="17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err="1">
                  <a:solidFill>
                    <a:srgbClr val="808080"/>
                  </a:solidFill>
                  <a:latin typeface="Century Gothic" charset="0"/>
                  <a:ea typeface="ＭＳ Ｐゴシック" charset="0"/>
                  <a:cs typeface="Arial" charset="0"/>
                </a:rPr>
                <a:t>Scientists</a:t>
              </a:r>
              <a:endParaRPr lang="fr-FR" sz="1200" dirty="0">
                <a:solidFill>
                  <a:srgbClr val="808080"/>
                </a:solidFill>
                <a:latin typeface="Century Gothic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2151063" y="3650004"/>
              <a:ext cx="1016000" cy="353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600" dirty="0">
                  <a:solidFill>
                    <a:srgbClr val="E1001A"/>
                  </a:solidFill>
                  <a:latin typeface="Century Gothic" charset="0"/>
                  <a:ea typeface="ＭＳ Ｐゴシック" charset="0"/>
                  <a:cs typeface="Arial" charset="0"/>
                </a:rPr>
                <a:t>3,500</a:t>
              </a:r>
            </a:p>
          </p:txBody>
        </p:sp>
        <p:sp>
          <p:nvSpPr>
            <p:cNvPr id="22" name="ZoneTexte 47"/>
            <p:cNvSpPr txBox="1">
              <a:spLocks noChangeArrowheads="1"/>
            </p:cNvSpPr>
            <p:nvPr/>
          </p:nvSpPr>
          <p:spPr bwMode="auto">
            <a:xfrm>
              <a:off x="715742" y="3684416"/>
              <a:ext cx="1495425" cy="39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>
                  <a:solidFill>
                    <a:srgbClr val="808080"/>
                  </a:solidFill>
                  <a:latin typeface="Century Gothic" charset="0"/>
                </a:rPr>
                <a:t>1,000 Doctoral </a:t>
              </a:r>
              <a:r>
                <a:rPr lang="fr-FR" sz="900" dirty="0" err="1">
                  <a:solidFill>
                    <a:srgbClr val="808080"/>
                  </a:solidFill>
                  <a:latin typeface="Century Gothic" charset="0"/>
                </a:rPr>
                <a:t>students</a:t>
              </a:r>
              <a:endParaRPr lang="fr-FR" sz="900" dirty="0">
                <a:solidFill>
                  <a:srgbClr val="808080"/>
                </a:solidFill>
                <a:latin typeface="Century Gothic" charset="0"/>
              </a:endParaRPr>
            </a:p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>
                  <a:solidFill>
                    <a:srgbClr val="808080"/>
                  </a:solidFill>
                  <a:latin typeface="Century Gothic" charset="0"/>
                </a:rPr>
                <a:t>100 </a:t>
              </a:r>
              <a:r>
                <a:rPr lang="fr-FR" sz="900" dirty="0" err="1">
                  <a:solidFill>
                    <a:srgbClr val="808080"/>
                  </a:solidFill>
                  <a:latin typeface="Century Gothic" charset="0"/>
                </a:rPr>
                <a:t>Post-Doctoral</a:t>
              </a:r>
              <a:endParaRPr lang="fr-FR" sz="900" dirty="0">
                <a:solidFill>
                  <a:srgbClr val="808080"/>
                </a:solidFill>
                <a:latin typeface="Century Gothic" charset="0"/>
              </a:endParaRPr>
            </a:p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>
                  <a:solidFill>
                    <a:srgbClr val="808080"/>
                  </a:solidFill>
                  <a:latin typeface="Century Gothic" charset="0"/>
                </a:rPr>
                <a:t>300 R&amp;D </a:t>
              </a:r>
              <a:r>
                <a:rPr lang="fr-FR" sz="900" dirty="0" err="1">
                  <a:solidFill>
                    <a:srgbClr val="808080"/>
                  </a:solidFill>
                  <a:latin typeface="Century Gothic" charset="0"/>
                </a:rPr>
                <a:t>engineers</a:t>
              </a:r>
              <a:r>
                <a:rPr lang="fr-FR" sz="900" dirty="0">
                  <a:solidFill>
                    <a:srgbClr val="808080"/>
                  </a:solidFill>
                  <a:latin typeface="Century Gothic" charset="0"/>
                </a:rPr>
                <a:t> </a:t>
              </a:r>
            </a:p>
          </p:txBody>
        </p:sp>
        <p:cxnSp>
          <p:nvCxnSpPr>
            <p:cNvPr id="23" name="Connecteur droit 58"/>
            <p:cNvCxnSpPr/>
            <p:nvPr/>
          </p:nvCxnSpPr>
          <p:spPr bwMode="auto">
            <a:xfrm>
              <a:off x="5111750" y="3471180"/>
              <a:ext cx="1795463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71"/>
            <p:cNvCxnSpPr>
              <a:stCxn id="29" idx="2"/>
            </p:cNvCxnSpPr>
            <p:nvPr/>
          </p:nvCxnSpPr>
          <p:spPr bwMode="auto">
            <a:xfrm rot="10800000" flipH="1" flipV="1">
              <a:off x="3773488" y="3053165"/>
              <a:ext cx="1411287" cy="418015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78"/>
            <p:cNvCxnSpPr>
              <a:endCxn id="29" idx="6"/>
            </p:cNvCxnSpPr>
            <p:nvPr/>
          </p:nvCxnSpPr>
          <p:spPr bwMode="auto">
            <a:xfrm flipV="1">
              <a:off x="3175000" y="3053165"/>
              <a:ext cx="687388" cy="182241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82"/>
            <p:cNvCxnSpPr/>
            <p:nvPr/>
          </p:nvCxnSpPr>
          <p:spPr bwMode="auto">
            <a:xfrm rot="10800000">
              <a:off x="1781175" y="1903910"/>
              <a:ext cx="1439863" cy="585448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86"/>
            <p:cNvCxnSpPr/>
            <p:nvPr/>
          </p:nvCxnSpPr>
          <p:spPr>
            <a:xfrm rot="5400000" flipH="1" flipV="1">
              <a:off x="3185598" y="2331510"/>
              <a:ext cx="231217" cy="10953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95"/>
            <p:cNvCxnSpPr>
              <a:endCxn id="42" idx="5"/>
            </p:cNvCxnSpPr>
            <p:nvPr/>
          </p:nvCxnSpPr>
          <p:spPr>
            <a:xfrm rot="16200000" flipH="1">
              <a:off x="3243891" y="2477547"/>
              <a:ext cx="1244931" cy="123666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97"/>
            <p:cNvSpPr/>
            <p:nvPr/>
          </p:nvSpPr>
          <p:spPr>
            <a:xfrm>
              <a:off x="3773488" y="3021273"/>
              <a:ext cx="88900" cy="626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E1001A"/>
                </a:solidFill>
                <a:latin typeface="Century Gothic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30" name="Ellipse 98"/>
            <p:cNvSpPr/>
            <p:nvPr/>
          </p:nvSpPr>
          <p:spPr>
            <a:xfrm>
              <a:off x="3322638" y="2221692"/>
              <a:ext cx="87312" cy="62646"/>
            </a:xfrm>
            <a:prstGeom prst="ellipse">
              <a:avLst/>
            </a:prstGeom>
            <a:solidFill>
              <a:srgbClr val="F3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E1001A"/>
                </a:solidFill>
                <a:latin typeface="Century Gothic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31" name="Ellipse 42"/>
            <p:cNvSpPr/>
            <p:nvPr/>
          </p:nvSpPr>
          <p:spPr>
            <a:xfrm>
              <a:off x="1689100" y="1834431"/>
              <a:ext cx="173038" cy="12415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E1001A"/>
                </a:solidFill>
                <a:latin typeface="Century Gothic" pitchFamily="34" charset="0"/>
                <a:ea typeface="ＭＳ Ｐゴシック"/>
                <a:cs typeface="Arial"/>
              </a:endParaRPr>
            </a:p>
          </p:txBody>
        </p:sp>
        <p:cxnSp>
          <p:nvCxnSpPr>
            <p:cNvPr id="32" name="Connecteur droit 60"/>
            <p:cNvCxnSpPr>
              <a:endCxn id="37" idx="3"/>
            </p:cNvCxnSpPr>
            <p:nvPr/>
          </p:nvCxnSpPr>
          <p:spPr>
            <a:xfrm rot="5400000" flipH="1" flipV="1">
              <a:off x="5146851" y="2263938"/>
              <a:ext cx="226661" cy="24923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66"/>
            <p:cNvCxnSpPr/>
            <p:nvPr/>
          </p:nvCxnSpPr>
          <p:spPr>
            <a:xfrm>
              <a:off x="3238500" y="2485941"/>
              <a:ext cx="3475038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69"/>
            <p:cNvCxnSpPr>
              <a:endCxn id="38" idx="2"/>
            </p:cNvCxnSpPr>
            <p:nvPr/>
          </p:nvCxnSpPr>
          <p:spPr>
            <a:xfrm flipV="1">
              <a:off x="6716713" y="2253584"/>
              <a:ext cx="412750" cy="24830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5089525" y="2442659"/>
              <a:ext cx="112713" cy="808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5E6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Century Gothic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6664325" y="2442659"/>
              <a:ext cx="114300" cy="808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5E6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Century Gothic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7" name="Ellipse 53"/>
            <p:cNvSpPr/>
            <p:nvPr/>
          </p:nvSpPr>
          <p:spPr>
            <a:xfrm>
              <a:off x="5372100" y="2221692"/>
              <a:ext cx="87313" cy="62646"/>
            </a:xfrm>
            <a:prstGeom prst="ellipse">
              <a:avLst/>
            </a:prstGeom>
            <a:solidFill>
              <a:srgbClr val="F3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E1001A"/>
                </a:solidFill>
                <a:latin typeface="Century Gothic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38" name="Ellipse 54"/>
            <p:cNvSpPr/>
            <p:nvPr/>
          </p:nvSpPr>
          <p:spPr>
            <a:xfrm>
              <a:off x="7129463" y="2221692"/>
              <a:ext cx="87312" cy="62646"/>
            </a:xfrm>
            <a:prstGeom prst="ellipse">
              <a:avLst/>
            </a:prstGeom>
            <a:solidFill>
              <a:srgbClr val="F3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E1001A"/>
                </a:solidFill>
                <a:latin typeface="Century Gothic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3184525" y="2442659"/>
              <a:ext cx="112713" cy="808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5E6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Century Gothic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" name="Ellipse 88"/>
            <p:cNvSpPr/>
            <p:nvPr/>
          </p:nvSpPr>
          <p:spPr>
            <a:xfrm>
              <a:off x="3119438" y="3205792"/>
              <a:ext cx="87312" cy="62646"/>
            </a:xfrm>
            <a:prstGeom prst="ellipse">
              <a:avLst/>
            </a:prstGeom>
            <a:solidFill>
              <a:srgbClr val="F3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E1001A"/>
                </a:solidFill>
                <a:latin typeface="Century Gothic" pitchFamily="34" charset="0"/>
                <a:ea typeface="ＭＳ Ｐゴシック"/>
                <a:cs typeface="Arial"/>
              </a:endParaRPr>
            </a:p>
          </p:txBody>
        </p:sp>
        <p:cxnSp>
          <p:nvCxnSpPr>
            <p:cNvPr id="41" name="Connecteur droit 93"/>
            <p:cNvCxnSpPr/>
            <p:nvPr/>
          </p:nvCxnSpPr>
          <p:spPr bwMode="auto">
            <a:xfrm flipV="1">
              <a:off x="3175000" y="3700120"/>
              <a:ext cx="1268413" cy="337145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91"/>
            <p:cNvSpPr/>
            <p:nvPr/>
          </p:nvSpPr>
          <p:spPr>
            <a:xfrm>
              <a:off x="4408488" y="3663672"/>
              <a:ext cx="88900" cy="637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E1001A"/>
                </a:solidFill>
                <a:latin typeface="Century Gothic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43" name="Ellipse 90"/>
            <p:cNvSpPr/>
            <p:nvPr/>
          </p:nvSpPr>
          <p:spPr>
            <a:xfrm>
              <a:off x="3119438" y="4007651"/>
              <a:ext cx="87312" cy="62646"/>
            </a:xfrm>
            <a:prstGeom prst="ellipse">
              <a:avLst/>
            </a:prstGeom>
            <a:solidFill>
              <a:srgbClr val="F3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E1001A"/>
                </a:solidFill>
                <a:latin typeface="Century Gothic" pitchFamily="34" charset="0"/>
                <a:ea typeface="ＭＳ Ｐゴシック"/>
                <a:cs typeface="Arial"/>
              </a:endParaRPr>
            </a:p>
          </p:txBody>
        </p:sp>
        <p:cxnSp>
          <p:nvCxnSpPr>
            <p:cNvPr id="44" name="Connecteur droit 107"/>
            <p:cNvCxnSpPr>
              <a:stCxn id="48" idx="3"/>
              <a:endCxn id="45" idx="3"/>
            </p:cNvCxnSpPr>
            <p:nvPr/>
          </p:nvCxnSpPr>
          <p:spPr>
            <a:xfrm rot="5400000" flipH="1" flipV="1">
              <a:off x="5125334" y="3263795"/>
              <a:ext cx="214133" cy="26670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108"/>
            <p:cNvSpPr/>
            <p:nvPr/>
          </p:nvSpPr>
          <p:spPr>
            <a:xfrm>
              <a:off x="5353050" y="3235406"/>
              <a:ext cx="87313" cy="63784"/>
            </a:xfrm>
            <a:prstGeom prst="ellipse">
              <a:avLst/>
            </a:prstGeom>
            <a:solidFill>
              <a:srgbClr val="F3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E1001A"/>
                </a:solidFill>
                <a:latin typeface="Century Gothic" pitchFamily="34" charset="0"/>
                <a:ea typeface="ＭＳ Ｐゴシック"/>
                <a:cs typeface="Arial"/>
              </a:endParaRPr>
            </a:p>
          </p:txBody>
        </p:sp>
        <p:cxnSp>
          <p:nvCxnSpPr>
            <p:cNvPr id="46" name="Connecteur droit 112"/>
            <p:cNvCxnSpPr>
              <a:endCxn id="47" idx="3"/>
            </p:cNvCxnSpPr>
            <p:nvPr/>
          </p:nvCxnSpPr>
          <p:spPr>
            <a:xfrm rot="5400000" flipH="1" flipV="1">
              <a:off x="6932927" y="3230194"/>
              <a:ext cx="215272" cy="26670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113"/>
            <p:cNvSpPr/>
            <p:nvPr/>
          </p:nvSpPr>
          <p:spPr>
            <a:xfrm>
              <a:off x="7161213" y="3202375"/>
              <a:ext cx="87312" cy="62645"/>
            </a:xfrm>
            <a:prstGeom prst="ellipse">
              <a:avLst/>
            </a:prstGeom>
            <a:solidFill>
              <a:srgbClr val="F3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dirty="0">
                <a:solidFill>
                  <a:srgbClr val="E1001A"/>
                </a:solidFill>
                <a:latin typeface="Century Gothic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5080000" y="3423342"/>
              <a:ext cx="131763" cy="9567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5E6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Century Gothic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6827838" y="3423342"/>
              <a:ext cx="131762" cy="9567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5E6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Century Gothic" charset="0"/>
                <a:ea typeface="ＭＳ Ｐゴシック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ＭＳ Ｐゴシック" pitchFamily="-65" charset="-128"/>
              </a:rPr>
              <a:t>APC charges - budget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/>
        </p:nvGraphicFramePr>
        <p:xfrm>
          <a:off x="4038600" y="4038600"/>
          <a:ext cx="49530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1"/>
          <p:cNvGraphicFramePr>
            <a:graphicFrameLocks/>
          </p:cNvGraphicFramePr>
          <p:nvPr/>
        </p:nvGraphicFramePr>
        <p:xfrm>
          <a:off x="228600" y="1219200"/>
          <a:ext cx="5768975" cy="312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ＭＳ Ｐゴシック" pitchFamily="-65" charset="-128"/>
              </a:rPr>
              <a:t>Deposits on the Inria portal</a:t>
            </a: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219200"/>
            <a:ext cx="50546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Statistiques 2015-01-26 15-13-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7900" y="3378200"/>
            <a:ext cx="56261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381000" y="4495800"/>
            <a:ext cx="350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Cumulated:</a:t>
            </a:r>
          </a:p>
          <a:p>
            <a:pPr>
              <a:buFont typeface="Arial" pitchFamily="-65" charset="0"/>
              <a:buChar char="•"/>
            </a:pPr>
            <a:r>
              <a:rPr lang="en-US"/>
              <a:t> Blue: total number of entries</a:t>
            </a:r>
          </a:p>
          <a:p>
            <a:pPr>
              <a:buFont typeface="Arial" pitchFamily="-65" charset="0"/>
              <a:buChar char="•"/>
            </a:pPr>
            <a:r>
              <a:rPr lang="en-US"/>
              <a:t> Yellow: full-texts</a:t>
            </a:r>
          </a:p>
          <a:p>
            <a:pPr>
              <a:buFont typeface="Arial" pitchFamily="-65" charset="0"/>
              <a:buChar char="•"/>
            </a:pPr>
            <a:r>
              <a:rPr lang="en-US"/>
              <a:t> Green: bibliographical records</a:t>
            </a:r>
          </a:p>
          <a:p>
            <a:pPr>
              <a:buFont typeface="Arial" pitchFamily="-65" charset="0"/>
              <a:buChar char="•"/>
            </a:pPr>
            <a:endParaRPr lang="en-US"/>
          </a:p>
          <a:p>
            <a:r>
              <a:rPr lang="en-US"/>
              <a:t>61400 entries as of Oct 2014</a:t>
            </a: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5562600" y="20574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Per year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9375" y="9334"/>
            <a:ext cx="7540625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Episciences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82319" y="1150600"/>
            <a:ext cx="6992385" cy="3549611"/>
            <a:chOff x="882319" y="1577480"/>
            <a:chExt cx="6992385" cy="3549611"/>
          </a:xfrm>
        </p:grpSpPr>
        <p:sp>
          <p:nvSpPr>
            <p:cNvPr id="7" name="TextBox 6"/>
            <p:cNvSpPr txBox="1"/>
            <p:nvPr/>
          </p:nvSpPr>
          <p:spPr>
            <a:xfrm>
              <a:off x="882319" y="1577480"/>
              <a:ext cx="25667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Main functions of scholarly journals</a:t>
              </a:r>
            </a:p>
            <a:p>
              <a:r>
                <a:rPr lang="en-US" dirty="0" smtClean="0"/>
                <a:t>(</a:t>
              </a:r>
              <a:r>
                <a:rPr lang="en-US" dirty="0" err="1" smtClean="0"/>
                <a:t>Mabe</a:t>
              </a:r>
              <a:r>
                <a:rPr lang="en-US" dirty="0" smtClean="0"/>
                <a:t>, 2010)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75895" y="2620211"/>
              <a:ext cx="2473158" cy="485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Registration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81247" y="3293963"/>
              <a:ext cx="2473158" cy="485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Dissemination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86599" y="3967715"/>
              <a:ext cx="2473158" cy="485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  <a:r>
                <a:rPr lang="en-US" dirty="0" smtClean="0"/>
                <a:t>eer review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1951" y="4641467"/>
              <a:ext cx="2473158" cy="485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r>
                <a:rPr lang="en-US" dirty="0" smtClean="0"/>
                <a:t>rchival record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11033" y="1656777"/>
              <a:ext cx="25667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Implementation in the </a:t>
              </a:r>
              <a:r>
                <a:rPr lang="en-US" dirty="0" err="1" smtClean="0"/>
                <a:t>Episciences</a:t>
              </a:r>
              <a:r>
                <a:rPr lang="en-US" dirty="0" smtClean="0"/>
                <a:t> model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11033" y="2620211"/>
              <a:ext cx="3163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HAL: registration with precise affiliation information</a:t>
              </a:r>
              <a:endParaRPr lang="en-US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11033" y="3266542"/>
              <a:ext cx="3163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HAL: high visibility in search engines</a:t>
              </a:r>
              <a:endParaRPr lang="en-US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1033" y="3912873"/>
              <a:ext cx="3163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/>
                <a:t>Episciences</a:t>
              </a:r>
              <a:r>
                <a:rPr lang="en-US" i="1" dirty="0" smtClean="0"/>
                <a:t>: </a:t>
              </a:r>
              <a:r>
                <a:rPr lang="en-US" i="1" dirty="0" err="1" smtClean="0"/>
                <a:t>certificationby</a:t>
              </a:r>
              <a:r>
                <a:rPr lang="en-US" i="1" dirty="0" smtClean="0"/>
                <a:t> editorial committees</a:t>
              </a:r>
              <a:endParaRPr lang="en-US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11033" y="4626044"/>
              <a:ext cx="3163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HAL: long term archiving</a:t>
              </a:r>
              <a:endParaRPr lang="en-US" i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7323" y="4821232"/>
            <a:ext cx="7417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808080"/>
                </a:solidFill>
              </a:rPr>
              <a:t>Strongly supported by Inria in the context of HAL and the CCSD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808080"/>
                </a:solidFill>
              </a:rPr>
              <a:t>Ensure Scientific quality 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808080"/>
                </a:solidFill>
              </a:rPr>
              <a:t>First </a:t>
            </a:r>
            <a:r>
              <a:rPr lang="en-GB" sz="2000" dirty="0" err="1" smtClean="0">
                <a:solidFill>
                  <a:srgbClr val="808080"/>
                </a:solidFill>
              </a:rPr>
              <a:t>Epi</a:t>
            </a:r>
            <a:r>
              <a:rPr lang="en-GB" sz="2000" dirty="0">
                <a:solidFill>
                  <a:srgbClr val="808080"/>
                </a:solidFill>
              </a:rPr>
              <a:t>-</a:t>
            </a:r>
            <a:r>
              <a:rPr lang="en-GB" sz="2000" dirty="0" smtClean="0">
                <a:solidFill>
                  <a:srgbClr val="808080"/>
                </a:solidFill>
              </a:rPr>
              <a:t>journal active now (January 2014) on top of HAL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808080"/>
                </a:solidFill>
              </a:rPr>
              <a:t>Support of the editorial engineering </a:t>
            </a:r>
            <a:endParaRPr lang="en-GB" sz="20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 HLEG S|B pp 1-40_15.9.10_Page_01_Image_0001.jpg"/>
          <p:cNvPicPr>
            <a:picLocks noChangeAspect="1"/>
          </p:cNvPicPr>
          <p:nvPr/>
        </p:nvPicPr>
        <p:blipFill>
          <a:blip r:embed="rId2">
            <a:alphaModFix/>
          </a:blip>
          <a:srcRect t="12144" b="26491"/>
          <a:stretch>
            <a:fillRect/>
          </a:stretch>
        </p:blipFill>
        <p:spPr>
          <a:xfrm>
            <a:off x="0" y="625192"/>
            <a:ext cx="9144000" cy="5611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27" y="0"/>
            <a:ext cx="8086373" cy="3419806"/>
          </a:xfrm>
        </p:spPr>
        <p:txBody>
          <a:bodyPr/>
          <a:lstStyle/>
          <a:p>
            <a:r>
              <a:rPr lang="en-US" dirty="0" smtClean="0"/>
              <a:t>Riding the wave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How Europe can gain from the rising tide of scientific data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 vision for 2030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74610" y="5340651"/>
            <a:ext cx="7540625" cy="895868"/>
          </a:xfrm>
        </p:spPr>
        <p:txBody>
          <a:bodyPr/>
          <a:lstStyle/>
          <a:p>
            <a:pPr lvl="0"/>
            <a:r>
              <a:rPr lang="en-US" dirty="0" smtClean="0"/>
              <a:t>Final Report of the High Level Expert  Group on Scientific Data delivered 6 Oct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3627" y="4573057"/>
            <a:ext cx="416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Dealing with research data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Vision 2030                                  </a:t>
            </a:r>
            <a:br>
              <a:rPr lang="en-US" dirty="0" smtClean="0"/>
            </a:br>
            <a:r>
              <a:rPr lang="en-US" sz="3200" dirty="0" smtClean="0"/>
              <a:t>high-level experts group on Scientific Data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6685" y="2237960"/>
            <a:ext cx="5332987" cy="351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09563" indent="-309563" algn="just">
              <a:lnSpc>
                <a:spcPct val="90000"/>
              </a:lnSpc>
              <a:spcBef>
                <a:spcPts val="1750"/>
              </a:spcBef>
              <a:buClr>
                <a:srgbClr val="990033"/>
              </a:buClr>
              <a:buFont typeface="Wingdings" pitchFamily="2" charset="2"/>
              <a:buNone/>
              <a:tabLst>
                <a:tab pos="3095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991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  <a:tab pos="9409113" algn="l"/>
                <a:tab pos="985837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000" dirty="0">
                <a:latin typeface="Myriad Pro"/>
              </a:rPr>
              <a:t>	“Our vision is a scientific e-Infrastructure that supports seamless access, use, re-use and trust of data. In a sense, the physical and technical infrastructure becomes invisible and the data themselves become the infrastructure – a valuable asset, on which science, technology, the economy and society can advance.”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buClr>
                <a:srgbClr val="990033"/>
              </a:buClr>
              <a:buFont typeface="Wingdings" pitchFamily="2" charset="2"/>
              <a:buNone/>
              <a:tabLst>
                <a:tab pos="3095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991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  <a:tab pos="9409113" algn="l"/>
                <a:tab pos="985837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000" dirty="0">
                <a:latin typeface="Myriad Pro"/>
              </a:rPr>
              <a:t>	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990033"/>
              </a:buClr>
              <a:buFont typeface="Wingdings" pitchFamily="2" charset="2"/>
              <a:buNone/>
              <a:tabLst>
                <a:tab pos="3095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991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  <a:tab pos="9409113" algn="l"/>
                <a:tab pos="985837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1600" i="1" dirty="0">
                <a:latin typeface="Myriad Pro"/>
              </a:rPr>
              <a:t>High-Level Group on Scientific Data</a:t>
            </a:r>
            <a:endParaRPr lang="en-US" sz="1000" i="1" dirty="0">
              <a:latin typeface="Myriad Pro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990033"/>
              </a:buClr>
              <a:buFont typeface="Wingdings" pitchFamily="2" charset="2"/>
              <a:buNone/>
              <a:tabLst>
                <a:tab pos="3095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991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  <a:tab pos="9409113" algn="l"/>
                <a:tab pos="985837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US" sz="1400" i="1" dirty="0">
                <a:latin typeface="Myriad Pro"/>
              </a:rPr>
              <a:t>“Riding the Wave: how Europe can gain from the raising tide of scientific data”</a:t>
            </a:r>
            <a:endParaRPr lang="en-GB" sz="2000" i="1" dirty="0">
              <a:latin typeface="Myriad Pro"/>
            </a:endParaRPr>
          </a:p>
          <a:p>
            <a:pPr marL="309563" indent="-309563">
              <a:lnSpc>
                <a:spcPct val="90000"/>
              </a:lnSpc>
              <a:spcBef>
                <a:spcPts val="1750"/>
              </a:spcBef>
              <a:buClr>
                <a:srgbClr val="990033"/>
              </a:buClr>
              <a:buFont typeface="Wingdings" pitchFamily="2" charset="2"/>
              <a:buNone/>
              <a:tabLst>
                <a:tab pos="3095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991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  <a:tab pos="9409113" algn="l"/>
                <a:tab pos="985837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en-GB" sz="2800" dirty="0">
              <a:latin typeface="Myriad Pro"/>
            </a:endParaRPr>
          </a:p>
          <a:p>
            <a:pPr marL="309563" indent="-309563">
              <a:lnSpc>
                <a:spcPct val="90000"/>
              </a:lnSpc>
              <a:spcBef>
                <a:spcPts val="1750"/>
              </a:spcBef>
              <a:buClr>
                <a:srgbClr val="990033"/>
              </a:buClr>
              <a:buFont typeface="Wingdings" pitchFamily="2" charset="2"/>
              <a:buNone/>
              <a:tabLst>
                <a:tab pos="309563" algn="l"/>
                <a:tab pos="744538" algn="l"/>
                <a:tab pos="1193800" algn="l"/>
                <a:tab pos="1643063" algn="l"/>
                <a:tab pos="2092325" algn="l"/>
                <a:tab pos="2541588" algn="l"/>
                <a:tab pos="2990850" algn="l"/>
                <a:tab pos="3440113" algn="l"/>
                <a:tab pos="3889375" algn="l"/>
                <a:tab pos="4338638" algn="l"/>
                <a:tab pos="4787900" algn="l"/>
                <a:tab pos="5237163" algn="l"/>
                <a:tab pos="5699125" algn="l"/>
                <a:tab pos="6135688" algn="l"/>
                <a:tab pos="6584950" algn="l"/>
                <a:tab pos="7034213" algn="l"/>
                <a:tab pos="7483475" algn="l"/>
                <a:tab pos="7932738" algn="l"/>
                <a:tab pos="8382000" algn="l"/>
                <a:tab pos="8831263" algn="l"/>
                <a:tab pos="9280525" algn="l"/>
                <a:tab pos="9409113" algn="l"/>
                <a:tab pos="985837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sz="2000" dirty="0">
                <a:latin typeface="Myriad Pro"/>
              </a:rPr>
              <a:t>	</a:t>
            </a:r>
          </a:p>
        </p:txBody>
      </p:sp>
      <p:pic>
        <p:nvPicPr>
          <p:cNvPr id="5" name="Picture Placeholder 4" descr="Senario images_dataset.jpg"/>
          <p:cNvPicPr>
            <a:picLocks noChangeAspect="1"/>
          </p:cNvPicPr>
          <p:nvPr/>
        </p:nvPicPr>
        <p:blipFill>
          <a:blip r:embed="rId2"/>
          <a:srcRect l="-1544" r="-1544"/>
          <a:stretch>
            <a:fillRect/>
          </a:stretch>
        </p:blipFill>
        <p:spPr>
          <a:xfrm>
            <a:off x="5311302" y="2451965"/>
            <a:ext cx="3832698" cy="2615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Dealing with research data in the French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New chapter in BSN on research data</a:t>
            </a:r>
          </a:p>
          <a:p>
            <a:r>
              <a:rPr lang="en-US" sz="2000" dirty="0" smtClean="0"/>
              <a:t>Larger governmental strategy on open data and open government (mission </a:t>
            </a:r>
            <a:r>
              <a:rPr lang="en-US" sz="2000" dirty="0" err="1" smtClean="0"/>
              <a:t>Etalab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Implication in European e-Infrastructures</a:t>
            </a:r>
          </a:p>
          <a:p>
            <a:pPr lvl="1"/>
            <a:r>
              <a:rPr lang="en-US" sz="2000" dirty="0" smtClean="0"/>
              <a:t>E.g. coordination of the DARIAH infrastructure in digital humanities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INRA report on the management and sharing of research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Published in 2012, the report makes a series of core recommendations for research organisations:</a:t>
            </a:r>
          </a:p>
          <a:p>
            <a:pPr>
              <a:buNone/>
            </a:pPr>
            <a:endParaRPr lang="en-GB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define a scientific data policy and to communicate about it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put together a committee to assess the data produced by the research organisation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take part in international standardisation activities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develop an access portal where all public research data are made available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integrate the scientific data life</a:t>
            </a:r>
            <a:r>
              <a:rPr lang="en-GB" i="1" dirty="0" smtClean="0"/>
              <a:t> </a:t>
            </a:r>
            <a:r>
              <a:rPr lang="en-GB" dirty="0" smtClean="0"/>
              <a:t>cycle in the definition of research projects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define guidelines for research data management systems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develop a technical infrastructure for storing research data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identify the needed competences and associated training initiatives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join efforts with other institutions to promote a national policy in the domain of the management and sharing of research data</a:t>
            </a:r>
          </a:p>
          <a:p>
            <a:pPr lvl="0"/>
            <a:endParaRPr lang="en-GB" dirty="0" smtClean="0"/>
          </a:p>
          <a:p>
            <a:r>
              <a:rPr lang="en-GB" dirty="0" smtClean="0">
                <a:hlinkClick r:id="rId2"/>
              </a:rPr>
              <a:t>http://prodinra.inra.fr/?locale=fr#!ConsultNotice:206746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000" b="1" dirty="0" smtClean="0">
                <a:solidFill>
                  <a:schemeClr val="bg1"/>
                </a:solidFill>
                <a:latin typeface="Calibri"/>
                <a:cs typeface="Calibri"/>
              </a:rPr>
              <a:t>Sally Chambers</a:t>
            </a:r>
          </a:p>
          <a:p>
            <a:r>
              <a:rPr lang="de-DE" sz="3000" b="1" dirty="0" smtClean="0">
                <a:solidFill>
                  <a:schemeClr val="bg1"/>
                </a:solidFill>
                <a:latin typeface="Calibri"/>
                <a:cs typeface="Calibri"/>
              </a:rPr>
              <a:t>DARIAH-EU Coordination Office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Afbeelding 9" descr="DARIAH-EU_Logo_ CMYK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04800"/>
            <a:ext cx="3159548" cy="1486217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304800" y="2209800"/>
            <a:ext cx="8229600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DARIAH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aims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to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enhance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and support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digitally-enabled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research and teaching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across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the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humanities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and arts…</a:t>
            </a:r>
          </a:p>
        </p:txBody>
      </p:sp>
      <p:sp>
        <p:nvSpPr>
          <p:cNvPr id="12" name="Rechthoek 11"/>
          <p:cNvSpPr/>
          <p:nvPr/>
        </p:nvSpPr>
        <p:spPr>
          <a:xfrm>
            <a:off x="914400" y="3352800"/>
            <a:ext cx="7391400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…a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connected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network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of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tools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,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information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,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people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and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methodologies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for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investigating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,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exploring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and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supporting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research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across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the digital arts and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humanities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…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209800" y="5257800"/>
            <a:ext cx="5943600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…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for researchers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,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by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 </a:t>
            </a:r>
            <a:r>
              <a:rPr lang="nl-NL" sz="2600" b="1" dirty="0" err="1" smtClean="0">
                <a:solidFill>
                  <a:srgbClr val="483E68"/>
                </a:solidFill>
                <a:latin typeface="Calibri"/>
                <a:cs typeface="Calibri"/>
              </a:rPr>
              <a:t>researchers</a:t>
            </a:r>
            <a:r>
              <a:rPr lang="nl-NL" sz="2600" b="1" dirty="0" smtClean="0">
                <a:solidFill>
                  <a:srgbClr val="483E68"/>
                </a:solidFill>
                <a:latin typeface="Calibri"/>
                <a:cs typeface="Calibri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Access as part of a wider scientific information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Research organizations need a scientific information strategic plan</a:t>
            </a:r>
          </a:p>
          <a:p>
            <a:pPr lvl="1"/>
            <a:r>
              <a:rPr lang="en-US" sz="2000" dirty="0" smtClean="0"/>
              <a:t>Open access to publications and research data is a component thereof</a:t>
            </a:r>
          </a:p>
          <a:p>
            <a:r>
              <a:rPr lang="en-US" sz="2000" dirty="0" smtClean="0"/>
              <a:t>Need for a better coordination of scientific information policies</a:t>
            </a:r>
          </a:p>
          <a:p>
            <a:pPr lvl="1"/>
            <a:r>
              <a:rPr lang="en-US" sz="2000" dirty="0" smtClean="0"/>
              <a:t>Shared </a:t>
            </a:r>
            <a:r>
              <a:rPr lang="en-US" sz="2000" dirty="0" err="1" smtClean="0"/>
              <a:t>e</a:t>
            </a:r>
            <a:r>
              <a:rPr lang="en-US" sz="2000" dirty="0" smtClean="0"/>
              <a:t>-Infrastructures; Joint endeavors to improve the dissemination of research assets</a:t>
            </a:r>
          </a:p>
          <a:p>
            <a:r>
              <a:rPr lang="en-US" sz="2000" dirty="0" smtClean="0"/>
              <a:t>Exploring new models for scientific information</a:t>
            </a:r>
          </a:p>
          <a:p>
            <a:pPr lvl="1"/>
            <a:r>
              <a:rPr lang="en-US" sz="2000" dirty="0" smtClean="0"/>
              <a:t>Financing schemes, attribution-based licensing, new modes of scholarly assessment, virtual research environments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French-Dutch delegation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163" y="1600200"/>
            <a:ext cx="8954837" cy="4525963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Claude Kirchner</a:t>
            </a:r>
            <a:r>
              <a:rPr lang="en-GB" sz="1600" b="1" dirty="0" smtClean="0"/>
              <a:t>, </a:t>
            </a:r>
            <a:r>
              <a:rPr lang="en-US" sz="1600" dirty="0" smtClean="0"/>
              <a:t>CEO for Science and Technology, </a:t>
            </a:r>
            <a:r>
              <a:rPr lang="en-US" sz="1600" dirty="0" err="1" smtClean="0"/>
              <a:t>Inria</a:t>
            </a:r>
            <a:endParaRPr lang="en-GB" sz="1600" dirty="0" smtClean="0"/>
          </a:p>
          <a:p>
            <a:pPr>
              <a:buNone/>
            </a:pPr>
            <a:r>
              <a:rPr lang="ja-JP" altLang="en-US" sz="1600" dirty="0" smtClean="0"/>
              <a:t>クロ－ド・キシュネ－ル、フランス国立情報学自動制御研究所　科学技術最高責任者</a:t>
            </a:r>
            <a:endParaRPr lang="en-GB" sz="1600" dirty="0" smtClean="0"/>
          </a:p>
          <a:p>
            <a:r>
              <a:rPr lang="en-US" sz="1800" b="1" dirty="0" smtClean="0"/>
              <a:t>Laurent Romary</a:t>
            </a:r>
            <a:r>
              <a:rPr lang="en-GB" sz="1600" b="1" dirty="0" smtClean="0"/>
              <a:t>, </a:t>
            </a:r>
            <a:r>
              <a:rPr lang="en-US" sz="1600" dirty="0" smtClean="0"/>
              <a:t>Research Director of </a:t>
            </a:r>
            <a:r>
              <a:rPr lang="en-US" sz="1600" dirty="0" err="1" smtClean="0"/>
              <a:t>Inria</a:t>
            </a:r>
            <a:r>
              <a:rPr lang="en-US" sz="1600" dirty="0" smtClean="0"/>
              <a:t>, Director of DARIAH (Digital Research Infrastructure for the Arts and Humanities)</a:t>
            </a:r>
            <a:endParaRPr lang="en-GB" sz="1600" dirty="0" smtClean="0"/>
          </a:p>
          <a:p>
            <a:pPr>
              <a:buNone/>
            </a:pPr>
            <a:r>
              <a:rPr lang="ja-JP" altLang="en-US" sz="1600" dirty="0" smtClean="0"/>
              <a:t>ロラン・ロマリー、フランス国立情報学自動制御研究所　リサ－チディレクタ－</a:t>
            </a:r>
            <a:endParaRPr lang="en-GB" sz="1600" dirty="0" smtClean="0"/>
          </a:p>
          <a:p>
            <a:r>
              <a:rPr lang="en-US" sz="1800" b="1" dirty="0" smtClean="0"/>
              <a:t>Pascal </a:t>
            </a:r>
            <a:r>
              <a:rPr lang="en-US" sz="1800" b="1" dirty="0" err="1" smtClean="0"/>
              <a:t>Estrailler</a:t>
            </a:r>
            <a:r>
              <a:rPr lang="en-GB" sz="1600" b="1" dirty="0" smtClean="0"/>
              <a:t>, </a:t>
            </a:r>
            <a:r>
              <a:rPr lang="en-US" sz="1600" dirty="0" smtClean="0"/>
              <a:t>Specialist of Computer Science</a:t>
            </a:r>
            <a:r>
              <a:rPr lang="en-GB" sz="1600" dirty="0" smtClean="0"/>
              <a:t>, </a:t>
            </a:r>
            <a:r>
              <a:rPr lang="en-US" sz="1600" dirty="0" smtClean="0"/>
              <a:t>Direction-General for Research and Innovation</a:t>
            </a:r>
            <a:endParaRPr lang="en-GB" sz="1600" dirty="0" smtClean="0"/>
          </a:p>
          <a:p>
            <a:pPr>
              <a:buNone/>
            </a:pPr>
            <a:r>
              <a:rPr lang="en-US" sz="1600" dirty="0" smtClean="0"/>
              <a:t>Research and Innovation Strategy Dept. – Mathematics, physics, </a:t>
            </a:r>
            <a:r>
              <a:rPr lang="en-US" sz="1600" dirty="0" err="1" smtClean="0"/>
              <a:t>nano</a:t>
            </a:r>
            <a:r>
              <a:rPr lang="en-US" sz="1600" dirty="0" smtClean="0"/>
              <a:t>-sciences, ICT Sector</a:t>
            </a:r>
            <a:endParaRPr lang="en-GB" sz="1600" dirty="0" smtClean="0"/>
          </a:p>
          <a:p>
            <a:pPr>
              <a:buNone/>
            </a:pPr>
            <a:r>
              <a:rPr lang="en-US" sz="1600" dirty="0" smtClean="0"/>
              <a:t>Ministry of National Education, Higher Education and Research</a:t>
            </a:r>
            <a:endParaRPr lang="en-GB" sz="1600" dirty="0" smtClean="0"/>
          </a:p>
          <a:p>
            <a:pPr>
              <a:buNone/>
            </a:pPr>
            <a:r>
              <a:rPr lang="ja-JP" altLang="en-US" sz="1600" dirty="0" smtClean="0"/>
              <a:t>パスカル・エストライエ、 フランス国民教育・高等教育・研究省研究・イノベ－ション総局</a:t>
            </a:r>
            <a:endParaRPr lang="en-GB" sz="1600" dirty="0" smtClean="0"/>
          </a:p>
          <a:p>
            <a:pPr>
              <a:buNone/>
            </a:pPr>
            <a:r>
              <a:rPr lang="ja-JP" altLang="en-US" sz="1600" dirty="0" smtClean="0"/>
              <a:t>研究・イノベ－ション戦略部　コンピュ－タサイエンス担当</a:t>
            </a:r>
            <a:endParaRPr lang="en-GB" sz="1600" dirty="0" smtClean="0"/>
          </a:p>
          <a:p>
            <a:r>
              <a:rPr lang="en-US" sz="1800" b="1" dirty="0" err="1" smtClean="0"/>
              <a:t>Alexandre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Moatti</a:t>
            </a:r>
            <a:r>
              <a:rPr lang="en-US" sz="1600" b="1" dirty="0" smtClean="0"/>
              <a:t>, </a:t>
            </a:r>
            <a:r>
              <a:rPr lang="en-US" sz="1600" dirty="0" smtClean="0"/>
              <a:t>Associate researcher, SPHERE (Philosophy and Science History Laboratory), Paris VII University </a:t>
            </a:r>
            <a:endParaRPr lang="en-GB" sz="1600" dirty="0" smtClean="0"/>
          </a:p>
          <a:p>
            <a:pPr>
              <a:buNone/>
            </a:pPr>
            <a:r>
              <a:rPr lang="ja-JP" altLang="en-US" sz="1600" dirty="0" smtClean="0"/>
              <a:t>アレクサンドル・モアッティ、パリ第</a:t>
            </a:r>
            <a:r>
              <a:rPr lang="en-US" sz="1600" dirty="0" smtClean="0"/>
              <a:t>7</a:t>
            </a:r>
            <a:r>
              <a:rPr lang="ja-JP" altLang="en-US" sz="1600" dirty="0" smtClean="0"/>
              <a:t>大学アソシエイト リサ－チャ－ </a:t>
            </a:r>
            <a:endParaRPr lang="en-GB" sz="1600" dirty="0" smtClean="0"/>
          </a:p>
          <a:p>
            <a:r>
              <a:rPr lang="en-US" sz="1800" b="1" dirty="0" err="1" smtClean="0"/>
              <a:t>Jos</a:t>
            </a:r>
            <a:r>
              <a:rPr lang="en-US" sz="1800" b="1" dirty="0" smtClean="0"/>
              <a:t> Beaten</a:t>
            </a:r>
            <a:r>
              <a:rPr lang="en-GB" sz="1600" b="1" dirty="0" smtClean="0"/>
              <a:t>, </a:t>
            </a:r>
            <a:r>
              <a:rPr lang="en-US" sz="1600" dirty="0" smtClean="0"/>
              <a:t>General Director, CWI </a:t>
            </a:r>
            <a:r>
              <a:rPr lang="en-US" sz="1600" b="1" dirty="0" smtClean="0"/>
              <a:t>(</a:t>
            </a:r>
            <a:r>
              <a:rPr lang="en-US" sz="1600" dirty="0" smtClean="0"/>
              <a:t>Centrum </a:t>
            </a:r>
            <a:r>
              <a:rPr lang="en-US" sz="1600" dirty="0" err="1" smtClean="0"/>
              <a:t>Wiskunde</a:t>
            </a:r>
            <a:r>
              <a:rPr lang="en-US" sz="1600" dirty="0" smtClean="0"/>
              <a:t> &amp; </a:t>
            </a:r>
            <a:r>
              <a:rPr lang="en-US" sz="1600" dirty="0" err="1" smtClean="0"/>
              <a:t>Informatica</a:t>
            </a:r>
            <a:r>
              <a:rPr lang="en-US" sz="1600" dirty="0" smtClean="0"/>
              <a:t>)</a:t>
            </a:r>
            <a:r>
              <a:rPr lang="en-US" sz="1600" b="1" dirty="0" smtClean="0"/>
              <a:t> - </a:t>
            </a:r>
            <a:r>
              <a:rPr lang="en-US" sz="1600" dirty="0" smtClean="0"/>
              <a:t>National research institute for mathematics and computer science in the Netherlands</a:t>
            </a:r>
            <a:endParaRPr lang="en-GB" sz="1600" dirty="0" smtClean="0"/>
          </a:p>
          <a:p>
            <a:pPr>
              <a:buNone/>
            </a:pPr>
            <a:r>
              <a:rPr lang="ja-JP" altLang="en-US" sz="1600" dirty="0" smtClean="0"/>
              <a:t>オランダ情報工学数学研究所　所長</a:t>
            </a:r>
            <a:endParaRPr lang="en-GB" sz="16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000" dirty="0" smtClean="0"/>
              <a:t>Thank you for </a:t>
            </a:r>
            <a:r>
              <a:rPr lang="en-US" sz="4000" smtClean="0"/>
              <a:t>your attention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Merci pour </a:t>
            </a:r>
            <a:r>
              <a:rPr lang="en-US" sz="4000" dirty="0" err="1" smtClean="0"/>
              <a:t>votre</a:t>
            </a:r>
            <a:r>
              <a:rPr lang="en-US" sz="4000" dirty="0" smtClean="0"/>
              <a:t> attention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access and Scientific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Providing the researcher with the means to work</a:t>
            </a:r>
          </a:p>
          <a:p>
            <a:pPr lvl="1"/>
            <a:r>
              <a:rPr lang="en-US" sz="1800" dirty="0" smtClean="0"/>
              <a:t>Providing access to publications</a:t>
            </a:r>
          </a:p>
          <a:p>
            <a:pPr lvl="2"/>
            <a:r>
              <a:rPr lang="en-US" sz="1800" dirty="0" smtClean="0"/>
              <a:t>Subscription policy</a:t>
            </a:r>
          </a:p>
          <a:p>
            <a:pPr lvl="1"/>
            <a:r>
              <a:rPr lang="en-US" sz="1800" dirty="0" smtClean="0"/>
              <a:t>Giving him/her the means to record and disseminate his/her activity</a:t>
            </a:r>
          </a:p>
          <a:p>
            <a:pPr lvl="2"/>
            <a:r>
              <a:rPr lang="en-US" sz="1800" dirty="0" smtClean="0"/>
              <a:t>Research repository</a:t>
            </a:r>
          </a:p>
          <a:p>
            <a:pPr lvl="1"/>
            <a:r>
              <a:rPr lang="en-US" sz="1800" dirty="0" smtClean="0"/>
              <a:t>Dealing with additional research data</a:t>
            </a:r>
          </a:p>
          <a:p>
            <a:pPr lvl="2"/>
            <a:r>
              <a:rPr lang="en-GB" sz="1800" dirty="0" smtClean="0"/>
              <a:t>laboratory notes, observations, primary sources, databases </a:t>
            </a:r>
            <a:endParaRPr lang="en-US" sz="1800" dirty="0" smtClean="0"/>
          </a:p>
          <a:p>
            <a:r>
              <a:rPr lang="en-US" sz="1800" dirty="0" smtClean="0"/>
              <a:t>Difficulties</a:t>
            </a:r>
          </a:p>
          <a:p>
            <a:pPr lvl="1"/>
            <a:r>
              <a:rPr lang="en-US" sz="1800" dirty="0" smtClean="0"/>
              <a:t>Coping with the high costs and IP policies of traditional scholarly publishing</a:t>
            </a:r>
          </a:p>
          <a:p>
            <a:pPr lvl="1"/>
            <a:r>
              <a:rPr lang="en-US" sz="1800" dirty="0" smtClean="0"/>
              <a:t>Accommodating with the development of new </a:t>
            </a:r>
            <a:r>
              <a:rPr lang="en-US" sz="1800" dirty="0" smtClean="0">
                <a:solidFill>
                  <a:srgbClr val="808080"/>
                </a:solidFill>
              </a:rPr>
              <a:t>technologies and practices</a:t>
            </a:r>
          </a:p>
          <a:p>
            <a:pPr lvl="1"/>
            <a:r>
              <a:rPr lang="en-US" sz="1800" dirty="0" smtClean="0"/>
              <a:t>Getting a comprehensive view on the researcher’s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advances on open access to scientific results in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Geneviève </a:t>
            </a:r>
            <a:r>
              <a:rPr lang="fr-FR" sz="2000" dirty="0" err="1" smtClean="0"/>
              <a:t>Fioraso</a:t>
            </a:r>
            <a:r>
              <a:rPr lang="fr-FR" sz="2000" dirty="0" smtClean="0"/>
              <a:t>, Ministre de l’Enseignement supérieur et de la Recherche:</a:t>
            </a:r>
          </a:p>
          <a:p>
            <a:pPr lvl="1">
              <a:buNone/>
            </a:pPr>
            <a:r>
              <a:rPr lang="fr-FR" sz="2000" dirty="0" smtClean="0"/>
              <a:t>« </a:t>
            </a:r>
            <a:r>
              <a:rPr lang="fr-FR" sz="2000" i="1" dirty="0" smtClean="0"/>
              <a:t>L’information scientifique est un bien commun qui doit être disponible pour tous</a:t>
            </a:r>
            <a:r>
              <a:rPr lang="fr-FR" sz="2000" dirty="0" smtClean="0"/>
              <a:t> » (24 Jan. 2013)</a:t>
            </a:r>
          </a:p>
          <a:p>
            <a:pPr lvl="1">
              <a:buNone/>
            </a:pPr>
            <a:r>
              <a:rPr lang="en-GB" sz="2000" dirty="0" smtClean="0">
                <a:latin typeface="Athelas Regular"/>
                <a:cs typeface="Athelas Regular"/>
              </a:rPr>
              <a:t>“Scientific information is a public good that should be available to all”</a:t>
            </a:r>
            <a:r>
              <a:rPr lang="en-GB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Scientific information infrastructures</a:t>
            </a:r>
          </a:p>
          <a:p>
            <a:pPr lvl="1"/>
            <a:r>
              <a:rPr lang="en-US" sz="2000" dirty="0" smtClean="0"/>
              <a:t>HAL (Hyper Article en </a:t>
            </a:r>
            <a:r>
              <a:rPr lang="en-US" sz="2000" dirty="0" err="1" smtClean="0"/>
              <a:t>Ligne</a:t>
            </a:r>
            <a:r>
              <a:rPr lang="en-US" sz="2000" dirty="0" smtClean="0"/>
              <a:t>) – a national publication repository</a:t>
            </a:r>
          </a:p>
          <a:p>
            <a:pPr lvl="1"/>
            <a:r>
              <a:rPr lang="en-US" sz="2000" dirty="0" smtClean="0"/>
              <a:t>BSN (</a:t>
            </a:r>
            <a:r>
              <a:rPr lang="en-US" sz="2000" dirty="0" err="1" smtClean="0"/>
              <a:t>Bibliothèque</a:t>
            </a:r>
            <a:r>
              <a:rPr lang="en-US" sz="2000" dirty="0" smtClean="0"/>
              <a:t> </a:t>
            </a:r>
            <a:r>
              <a:rPr lang="en-US" sz="2000" dirty="0" err="1" smtClean="0"/>
              <a:t>Scientifique</a:t>
            </a:r>
            <a:r>
              <a:rPr lang="en-US" sz="2000" dirty="0" smtClean="0"/>
              <a:t> </a:t>
            </a:r>
            <a:r>
              <a:rPr lang="en-US" sz="2000" dirty="0" err="1" smtClean="0"/>
              <a:t>Numérique</a:t>
            </a:r>
            <a:r>
              <a:rPr lang="en-US" sz="2000" dirty="0" smtClean="0"/>
              <a:t>) – coordinating initiatives on scientific information</a:t>
            </a:r>
          </a:p>
          <a:p>
            <a:r>
              <a:rPr lang="en-GB" sz="2000" dirty="0" smtClean="0"/>
              <a:t>Memorandum of understanding signed by 25 national institutions (2 April 2013)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366"/>
                </a:solidFill>
              </a:rPr>
              <a:t>Berlin Declaration (2003</a:t>
            </a:r>
            <a:r>
              <a:rPr lang="en-GB" dirty="0" smtClean="0">
                <a:solidFill>
                  <a:srgbClr val="003366"/>
                </a:solidFill>
              </a:rPr>
              <a:t>)</a:t>
            </a:r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22528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-105" charset="2"/>
              <a:buNone/>
            </a:pPr>
            <a:endParaRPr lang="en-GB" sz="2000" dirty="0">
              <a:solidFill>
                <a:srgbClr val="003366"/>
              </a:solidFill>
            </a:endParaRPr>
          </a:p>
          <a:p>
            <a:endParaRPr lang="en-GB" sz="2000" dirty="0">
              <a:solidFill>
                <a:srgbClr val="003366"/>
              </a:solidFill>
            </a:endParaRPr>
          </a:p>
          <a:p>
            <a:pPr>
              <a:lnSpc>
                <a:spcPct val="120000"/>
              </a:lnSpc>
              <a:buFont typeface="Wingdings" pitchFamily="-105" charset="2"/>
              <a:buNone/>
            </a:pPr>
            <a:r>
              <a:rPr lang="en-GB" sz="2000" dirty="0">
                <a:solidFill>
                  <a:srgbClr val="003366"/>
                </a:solidFill>
              </a:rPr>
              <a:t>„…free, irrevocable, worldwide, right of access to, and a license to copy, use, distribute, transmit and display the work publicly and to make and distribute derivative works, in any digital medium for any responsible purpose….</a:t>
            </a:r>
            <a:r>
              <a:rPr lang="en-GB" sz="2000" dirty="0" smtClean="0">
                <a:solidFill>
                  <a:srgbClr val="003366"/>
                </a:solidFill>
              </a:rPr>
              <a:t>“</a:t>
            </a:r>
          </a:p>
          <a:p>
            <a:pPr>
              <a:lnSpc>
                <a:spcPct val="120000"/>
              </a:lnSpc>
            </a:pPr>
            <a:endParaRPr lang="en-GB" sz="2000" dirty="0" smtClean="0">
              <a:solidFill>
                <a:srgbClr val="003366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 i="1" dirty="0" smtClean="0">
                <a:solidFill>
                  <a:srgbClr val="003366"/>
                </a:solidFill>
              </a:rPr>
              <a:t>ERCIM, INRIA, INRA, CNRS,  IRD, INSERM</a:t>
            </a:r>
          </a:p>
          <a:p>
            <a:pPr>
              <a:lnSpc>
                <a:spcPct val="120000"/>
              </a:lnSpc>
            </a:pPr>
            <a:r>
              <a:rPr lang="en-GB" sz="2000" i="1" dirty="0" smtClean="0">
                <a:solidFill>
                  <a:srgbClr val="003366"/>
                </a:solidFill>
              </a:rPr>
              <a:t>CPU, UPMC, EPHE, </a:t>
            </a:r>
            <a:r>
              <a:rPr lang="en-GB" sz="2000" i="1" dirty="0" err="1" smtClean="0">
                <a:solidFill>
                  <a:srgbClr val="003366"/>
                </a:solidFill>
              </a:rPr>
              <a:t>Université</a:t>
            </a:r>
            <a:r>
              <a:rPr lang="en-GB" sz="2000" i="1" dirty="0" smtClean="0">
                <a:solidFill>
                  <a:srgbClr val="003366"/>
                </a:solidFill>
              </a:rPr>
              <a:t> de Provence, </a:t>
            </a:r>
            <a:r>
              <a:rPr lang="en-GB" sz="2000" i="1" dirty="0" err="1" smtClean="0">
                <a:solidFill>
                  <a:srgbClr val="003366"/>
                </a:solidFill>
              </a:rPr>
              <a:t>Université</a:t>
            </a:r>
            <a:r>
              <a:rPr lang="en-GB" sz="2000" i="1" dirty="0" smtClean="0">
                <a:solidFill>
                  <a:srgbClr val="003366"/>
                </a:solidFill>
              </a:rPr>
              <a:t> de Nantes, </a:t>
            </a:r>
            <a:r>
              <a:rPr lang="en-US" sz="2000" i="1" dirty="0" err="1" smtClean="0">
                <a:solidFill>
                  <a:srgbClr val="003366"/>
                </a:solidFill>
              </a:rPr>
              <a:t>Université</a:t>
            </a:r>
            <a:r>
              <a:rPr lang="en-US" sz="2000" i="1" dirty="0" smtClean="0">
                <a:solidFill>
                  <a:srgbClr val="003366"/>
                </a:solidFill>
              </a:rPr>
              <a:t> du Maine, </a:t>
            </a:r>
            <a:r>
              <a:rPr lang="en-US" sz="2000" i="1" dirty="0" err="1" smtClean="0">
                <a:solidFill>
                  <a:srgbClr val="003366"/>
                </a:solidFill>
              </a:rPr>
              <a:t>Université</a:t>
            </a:r>
            <a:r>
              <a:rPr lang="en-US" sz="2000" i="1" dirty="0" smtClean="0">
                <a:solidFill>
                  <a:srgbClr val="003366"/>
                </a:solidFill>
              </a:rPr>
              <a:t> </a:t>
            </a:r>
            <a:r>
              <a:rPr lang="en-US" sz="2000" i="1" dirty="0" err="1" smtClean="0">
                <a:solidFill>
                  <a:srgbClr val="003366"/>
                </a:solidFill>
              </a:rPr>
              <a:t>Blaise</a:t>
            </a:r>
            <a:r>
              <a:rPr lang="en-US" sz="2000" i="1" dirty="0" smtClean="0">
                <a:solidFill>
                  <a:srgbClr val="003366"/>
                </a:solidFill>
              </a:rPr>
              <a:t> Pascal, </a:t>
            </a:r>
            <a:r>
              <a:rPr lang="en-US" sz="2000" i="1" dirty="0" err="1" smtClean="0">
                <a:solidFill>
                  <a:srgbClr val="003366"/>
                </a:solidFill>
              </a:rPr>
              <a:t>Université</a:t>
            </a:r>
            <a:r>
              <a:rPr lang="en-US" sz="2000" i="1" dirty="0" smtClean="0">
                <a:solidFill>
                  <a:srgbClr val="003366"/>
                </a:solidFill>
              </a:rPr>
              <a:t> de Haute-Alsace, </a:t>
            </a:r>
            <a:r>
              <a:rPr lang="en-US" sz="2000" i="1" dirty="0" err="1" smtClean="0">
                <a:solidFill>
                  <a:srgbClr val="003366"/>
                </a:solidFill>
              </a:rPr>
              <a:t>Université</a:t>
            </a:r>
            <a:r>
              <a:rPr lang="en-US" sz="2000" i="1" dirty="0" smtClean="0">
                <a:solidFill>
                  <a:srgbClr val="003366"/>
                </a:solidFill>
              </a:rPr>
              <a:t> Paris-</a:t>
            </a:r>
            <a:r>
              <a:rPr lang="en-US" sz="2000" i="1" dirty="0" err="1" smtClean="0">
                <a:solidFill>
                  <a:srgbClr val="003366"/>
                </a:solidFill>
              </a:rPr>
              <a:t>Sud</a:t>
            </a:r>
            <a:r>
              <a:rPr lang="en-US" sz="2000" i="1" dirty="0" smtClean="0">
                <a:solidFill>
                  <a:srgbClr val="003366"/>
                </a:solidFill>
              </a:rPr>
              <a:t> 11, </a:t>
            </a:r>
            <a:r>
              <a:rPr lang="en-US" sz="2000" i="1" dirty="0" err="1" smtClean="0">
                <a:solidFill>
                  <a:srgbClr val="003366"/>
                </a:solidFill>
              </a:rPr>
              <a:t>Université</a:t>
            </a:r>
            <a:r>
              <a:rPr lang="en-US" sz="2000" i="1" dirty="0" smtClean="0">
                <a:solidFill>
                  <a:srgbClr val="003366"/>
                </a:solidFill>
              </a:rPr>
              <a:t> Montpellier 2, </a:t>
            </a:r>
            <a:r>
              <a:rPr lang="en-US" sz="2000" i="1" dirty="0" err="1" smtClean="0">
                <a:solidFill>
                  <a:srgbClr val="003366"/>
                </a:solidFill>
              </a:rPr>
              <a:t>Université</a:t>
            </a:r>
            <a:r>
              <a:rPr lang="en-US" sz="2000" i="1" dirty="0" smtClean="0">
                <a:solidFill>
                  <a:srgbClr val="003366"/>
                </a:solidFill>
              </a:rPr>
              <a:t> </a:t>
            </a:r>
            <a:r>
              <a:rPr lang="en-US" sz="2000" i="1" dirty="0" err="1" smtClean="0">
                <a:solidFill>
                  <a:srgbClr val="003366"/>
                </a:solidFill>
              </a:rPr>
              <a:t>Lumière</a:t>
            </a:r>
            <a:r>
              <a:rPr lang="en-US" sz="2000" i="1" dirty="0" smtClean="0">
                <a:solidFill>
                  <a:srgbClr val="003366"/>
                </a:solidFill>
              </a:rPr>
              <a:t> Lyon 2</a:t>
            </a:r>
            <a:endParaRPr lang="en-GB" sz="2000" i="1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national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Coherence with Horizon 2020 and the Berlin declaration</a:t>
            </a:r>
          </a:p>
          <a:p>
            <a:r>
              <a:rPr lang="en-GB" sz="2000" dirty="0" smtClean="0"/>
              <a:t>Integrating various forms of Open Access</a:t>
            </a:r>
          </a:p>
          <a:p>
            <a:pPr lvl="1"/>
            <a:r>
              <a:rPr lang="en-GB" sz="2000" dirty="0" smtClean="0"/>
              <a:t>Author’s manuscript deposit (green open access)</a:t>
            </a:r>
          </a:p>
          <a:p>
            <a:pPr lvl="2"/>
            <a:r>
              <a:rPr lang="en-GB" sz="2000" dirty="0" smtClean="0"/>
              <a:t>Researchers-based dissemination of research results</a:t>
            </a:r>
          </a:p>
          <a:p>
            <a:pPr lvl="1"/>
            <a:r>
              <a:rPr lang="en-GB" sz="2000" dirty="0" smtClean="0"/>
              <a:t>Author-pays models (gold open access)</a:t>
            </a:r>
          </a:p>
          <a:p>
            <a:pPr lvl="2"/>
            <a:r>
              <a:rPr lang="en-GB" sz="2000" dirty="0" smtClean="0"/>
              <a:t>Cautious survey of pricing issues; rejection of hybrid models</a:t>
            </a:r>
          </a:p>
          <a:p>
            <a:pPr lvl="1"/>
            <a:r>
              <a:rPr lang="en-GB" sz="2000" dirty="0" smtClean="0"/>
              <a:t>Alternative models</a:t>
            </a:r>
          </a:p>
          <a:p>
            <a:pPr lvl="2"/>
            <a:r>
              <a:rPr lang="en-GB" sz="2000" dirty="0" smtClean="0"/>
              <a:t>E.g. </a:t>
            </a:r>
            <a:r>
              <a:rPr lang="en-GB" sz="2000" dirty="0" err="1" smtClean="0"/>
              <a:t>Freemium</a:t>
            </a:r>
            <a:r>
              <a:rPr lang="en-GB" sz="2000" dirty="0" smtClean="0"/>
              <a:t> model by </a:t>
            </a:r>
            <a:r>
              <a:rPr lang="en-GB" sz="2000" dirty="0" err="1" smtClean="0"/>
              <a:t>OpenEdition.org</a:t>
            </a:r>
            <a:r>
              <a:rPr lang="en-GB" sz="2000" dirty="0" smtClean="0"/>
              <a:t>; combining free basic services (HTML) and library-paid services (cataloguing, </a:t>
            </a:r>
            <a:r>
              <a:rPr lang="en-GB" sz="2000" dirty="0" err="1" smtClean="0"/>
              <a:t>ePub</a:t>
            </a:r>
            <a:r>
              <a:rPr lang="en-GB" sz="20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 in a few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Initiated by the CNRS in 2001 as a mirror to </a:t>
            </a:r>
            <a:r>
              <a:rPr lang="en-US" sz="2000" dirty="0" err="1" smtClean="0"/>
              <a:t>ArXiv</a:t>
            </a:r>
            <a:endParaRPr lang="en-US" sz="2000" dirty="0" smtClean="0"/>
          </a:p>
          <a:p>
            <a:pPr lvl="1"/>
            <a:r>
              <a:rPr lang="en-US" sz="2000" dirty="0" smtClean="0"/>
              <a:t>Quick expansion to all scientific domains, comprising human and social sciences</a:t>
            </a:r>
          </a:p>
          <a:p>
            <a:pPr lvl="1"/>
            <a:r>
              <a:rPr lang="en-US" sz="2000" dirty="0" smtClean="0"/>
              <a:t>Increasing support from higher education and research institutions</a:t>
            </a:r>
          </a:p>
          <a:p>
            <a:pPr lvl="1"/>
            <a:r>
              <a:rPr lang="en-US" sz="2000" dirty="0" smtClean="0"/>
              <a:t>265 000 full-text documents in open access</a:t>
            </a:r>
          </a:p>
          <a:p>
            <a:pPr lvl="1"/>
            <a:r>
              <a:rPr lang="en-US" sz="2000" dirty="0" smtClean="0"/>
              <a:t>Among which 34 000 doctoral theses</a:t>
            </a:r>
          </a:p>
          <a:p>
            <a:pPr lvl="1"/>
            <a:r>
              <a:rPr lang="en-US" sz="2000" dirty="0" smtClean="0"/>
              <a:t>More than 2 800 new documents every month</a:t>
            </a:r>
          </a:p>
          <a:p>
            <a:pPr lvl="1"/>
            <a:r>
              <a:rPr lang="en-US" sz="2000" dirty="0" smtClean="0">
                <a:solidFill>
                  <a:srgbClr val="808080"/>
                </a:solidFill>
              </a:rPr>
              <a:t>Now a common initiative of CNRS, Inria and Universities</a:t>
            </a:r>
            <a:endParaRPr lang="en-US" sz="2000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Coordination of scientific information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Couperin: a national consortium of University library</a:t>
            </a:r>
          </a:p>
          <a:p>
            <a:pPr lvl="1"/>
            <a:r>
              <a:rPr lang="en-GB" sz="2000" dirty="0" smtClean="0"/>
              <a:t>In charge of national negotiations with publishers</a:t>
            </a:r>
          </a:p>
          <a:p>
            <a:r>
              <a:rPr lang="en-GB" sz="2000" dirty="0" err="1" smtClean="0"/>
              <a:t>Istex</a:t>
            </a:r>
            <a:r>
              <a:rPr lang="en-GB" sz="2000" dirty="0" smtClean="0"/>
              <a:t>: A first national licensing program</a:t>
            </a:r>
          </a:p>
          <a:p>
            <a:pPr lvl="1"/>
            <a:r>
              <a:rPr lang="en-GB" sz="2000" dirty="0" smtClean="0"/>
              <a:t>Cf. inspired from initiatives such as the German </a:t>
            </a:r>
            <a:r>
              <a:rPr lang="en-GB" sz="2000" i="1" dirty="0" err="1" smtClean="0"/>
              <a:t>Nationallizenz</a:t>
            </a:r>
            <a:r>
              <a:rPr lang="en-GB" sz="2000" i="1" dirty="0" smtClean="0"/>
              <a:t> </a:t>
            </a:r>
            <a:r>
              <a:rPr lang="en-GB" sz="2000" dirty="0" smtClean="0"/>
              <a:t>scheme (DFG)</a:t>
            </a:r>
          </a:p>
          <a:p>
            <a:r>
              <a:rPr lang="en-GB" sz="2000" dirty="0" smtClean="0"/>
              <a:t>BSN, the national scientific digital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6" y="48105"/>
            <a:ext cx="47117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556" y="4589406"/>
            <a:ext cx="3653182" cy="2145028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1565" y="1188389"/>
            <a:ext cx="8597437" cy="305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prstTxWarp prst="textNoShape">
              <a:avLst/>
            </a:prstTxWarp>
            <a:spAutoFit/>
          </a:bodyPr>
          <a:lstStyle/>
          <a:p>
            <a:pPr defTabSz="1042988"/>
            <a:r>
              <a:rPr lang="en-GB" sz="1600" dirty="0" smtClean="0">
                <a:solidFill>
                  <a:srgbClr val="003366"/>
                </a:solidFill>
              </a:rPr>
              <a:t>National </a:t>
            </a:r>
            <a:r>
              <a:rPr lang="en-GB" sz="1600" i="1" dirty="0" smtClean="0">
                <a:solidFill>
                  <a:srgbClr val="003366"/>
                </a:solidFill>
              </a:rPr>
              <a:t>« Digital Scientific Library »</a:t>
            </a:r>
            <a:r>
              <a:rPr lang="en-GB" sz="1600" dirty="0" smtClean="0">
                <a:solidFill>
                  <a:srgbClr val="003366"/>
                </a:solidFill>
              </a:rPr>
              <a:t> infrastructure, created by the MESR within the </a:t>
            </a:r>
            <a:r>
              <a:rPr lang="en-GB" sz="1600" i="1" dirty="0" smtClean="0">
                <a:solidFill>
                  <a:srgbClr val="003366"/>
                </a:solidFill>
              </a:rPr>
              <a:t>National Strategy for Research and Innovation</a:t>
            </a:r>
            <a:r>
              <a:rPr lang="en-GB" sz="1600" dirty="0" smtClean="0">
                <a:solidFill>
                  <a:srgbClr val="003366"/>
                </a:solidFill>
              </a:rPr>
              <a:t>, as a </a:t>
            </a:r>
            <a:r>
              <a:rPr lang="en-GB" sz="1600" b="1" i="1" dirty="0" smtClean="0">
                <a:solidFill>
                  <a:srgbClr val="003366"/>
                </a:solidFill>
              </a:rPr>
              <a:t>TGIR, </a:t>
            </a:r>
            <a:r>
              <a:rPr lang="en-GB" sz="1600" dirty="0" smtClean="0">
                <a:solidFill>
                  <a:srgbClr val="003366"/>
                </a:solidFill>
              </a:rPr>
              <a:t>made of 10 segments</a:t>
            </a:r>
          </a:p>
          <a:p>
            <a:pPr defTabSz="1042988"/>
            <a:endParaRPr lang="en-GB" sz="1600" dirty="0" smtClean="0">
              <a:solidFill>
                <a:srgbClr val="003366"/>
              </a:solidFill>
            </a:endParaRPr>
          </a:p>
          <a:p>
            <a:pPr defTabSz="1042988"/>
            <a:r>
              <a:rPr lang="en-GB" sz="1600" i="1" dirty="0" smtClean="0">
                <a:solidFill>
                  <a:srgbClr val="003366"/>
                </a:solidFill>
              </a:rPr>
              <a:t>BSN1</a:t>
            </a:r>
            <a:r>
              <a:rPr lang="en-GB" sz="1600" dirty="0" smtClean="0">
                <a:solidFill>
                  <a:srgbClr val="003366"/>
                </a:solidFill>
              </a:rPr>
              <a:t>: Journal subscriptions and archives	</a:t>
            </a:r>
            <a:r>
              <a:rPr lang="en-GB" sz="1600" i="1" dirty="0" smtClean="0">
                <a:solidFill>
                  <a:srgbClr val="003366"/>
                </a:solidFill>
              </a:rPr>
              <a:t>BSN6</a:t>
            </a:r>
            <a:r>
              <a:rPr lang="en-GB" sz="1600" dirty="0" smtClean="0">
                <a:solidFill>
                  <a:srgbClr val="003366"/>
                </a:solidFill>
              </a:rPr>
              <a:t>: Archiving, long-term preservation</a:t>
            </a:r>
          </a:p>
          <a:p>
            <a:pPr defTabSz="1042988"/>
            <a:endParaRPr lang="en-GB" sz="1600" i="1" dirty="0" smtClean="0">
              <a:solidFill>
                <a:srgbClr val="003366"/>
              </a:solidFill>
            </a:endParaRPr>
          </a:p>
          <a:p>
            <a:pPr defTabSz="1042988"/>
            <a:r>
              <a:rPr lang="en-GB" sz="1600" i="1" dirty="0" smtClean="0">
                <a:solidFill>
                  <a:srgbClr val="003366"/>
                </a:solidFill>
              </a:rPr>
              <a:t>BSN2</a:t>
            </a:r>
            <a:r>
              <a:rPr lang="en-GB" sz="1600" dirty="0" smtClean="0">
                <a:solidFill>
                  <a:srgbClr val="003366"/>
                </a:solidFill>
              </a:rPr>
              <a:t>:  Access and hosting infrastructures 	</a:t>
            </a:r>
            <a:r>
              <a:rPr lang="en-GB" sz="1600" i="1" dirty="0" smtClean="0">
                <a:solidFill>
                  <a:srgbClr val="003366"/>
                </a:solidFill>
              </a:rPr>
              <a:t>BSN7</a:t>
            </a:r>
            <a:r>
              <a:rPr lang="en-GB" sz="1600" dirty="0" smtClean="0">
                <a:solidFill>
                  <a:srgbClr val="003366"/>
                </a:solidFill>
              </a:rPr>
              <a:t>: Scholarly publishing </a:t>
            </a:r>
          </a:p>
          <a:p>
            <a:pPr defTabSz="1042988"/>
            <a:r>
              <a:rPr lang="en-GB" sz="1600" dirty="0" smtClean="0">
                <a:solidFill>
                  <a:srgbClr val="003366"/>
                </a:solidFill>
              </a:rPr>
              <a:t>		</a:t>
            </a:r>
          </a:p>
          <a:p>
            <a:pPr defTabSz="1042988"/>
            <a:r>
              <a:rPr lang="en-GB" sz="1600" i="1" dirty="0" smtClean="0">
                <a:solidFill>
                  <a:srgbClr val="003366"/>
                </a:solidFill>
              </a:rPr>
              <a:t>BSN3</a:t>
            </a:r>
            <a:r>
              <a:rPr lang="en-GB" sz="1600" dirty="0" smtClean="0">
                <a:solidFill>
                  <a:srgbClr val="003366"/>
                </a:solidFill>
              </a:rPr>
              <a:t>: Cataloguing facilities		</a:t>
            </a:r>
            <a:r>
              <a:rPr lang="en-GB" sz="1600" i="1" dirty="0" smtClean="0">
                <a:solidFill>
                  <a:srgbClr val="003366"/>
                </a:solidFill>
              </a:rPr>
              <a:t>BSN8</a:t>
            </a:r>
            <a:r>
              <a:rPr lang="en-GB" sz="1600" dirty="0" smtClean="0">
                <a:solidFill>
                  <a:srgbClr val="003366"/>
                </a:solidFill>
              </a:rPr>
              <a:t>: Document delivery, resource sharing</a:t>
            </a:r>
          </a:p>
          <a:p>
            <a:pPr defTabSz="1042988"/>
            <a:r>
              <a:rPr lang="en-GB" sz="1600" dirty="0" smtClean="0">
                <a:solidFill>
                  <a:srgbClr val="003366"/>
                </a:solidFill>
              </a:rPr>
              <a:t>		 			</a:t>
            </a:r>
          </a:p>
          <a:p>
            <a:pPr defTabSz="1042988"/>
            <a:r>
              <a:rPr lang="en-GB" sz="1600" i="1" dirty="0" smtClean="0">
                <a:solidFill>
                  <a:srgbClr val="003366"/>
                </a:solidFill>
              </a:rPr>
              <a:t>BSN4</a:t>
            </a:r>
            <a:r>
              <a:rPr lang="en-GB" sz="1600" dirty="0" smtClean="0">
                <a:solidFill>
                  <a:srgbClr val="003366"/>
                </a:solidFill>
              </a:rPr>
              <a:t>: Open archives		 	</a:t>
            </a:r>
            <a:r>
              <a:rPr lang="en-GB" sz="1600" i="1" dirty="0" smtClean="0">
                <a:solidFill>
                  <a:srgbClr val="003366"/>
                </a:solidFill>
              </a:rPr>
              <a:t>BSN9</a:t>
            </a:r>
            <a:r>
              <a:rPr lang="en-GB" sz="1600" dirty="0" smtClean="0">
                <a:solidFill>
                  <a:srgbClr val="003366"/>
                </a:solidFill>
              </a:rPr>
              <a:t>: Professional training</a:t>
            </a:r>
          </a:p>
          <a:p>
            <a:pPr defTabSz="1042988"/>
            <a:r>
              <a:rPr lang="en-GB" sz="1600" dirty="0" smtClean="0">
                <a:solidFill>
                  <a:srgbClr val="003366"/>
                </a:solidFill>
              </a:rPr>
              <a:t>	</a:t>
            </a:r>
          </a:p>
          <a:p>
            <a:pPr defTabSz="1042988"/>
            <a:r>
              <a:rPr lang="en-GB" sz="1600" i="1" dirty="0" smtClean="0">
                <a:solidFill>
                  <a:srgbClr val="003366"/>
                </a:solidFill>
              </a:rPr>
              <a:t>BSN5</a:t>
            </a:r>
            <a:r>
              <a:rPr lang="en-GB" sz="1600" dirty="0" smtClean="0">
                <a:solidFill>
                  <a:srgbClr val="003366"/>
                </a:solidFill>
              </a:rPr>
              <a:t>: Digitisation			</a:t>
            </a:r>
            <a:r>
              <a:rPr lang="en-GB" sz="1600" i="1" dirty="0" smtClean="0">
                <a:solidFill>
                  <a:srgbClr val="003366"/>
                </a:solidFill>
              </a:rPr>
              <a:t>BSN10</a:t>
            </a:r>
            <a:r>
              <a:rPr lang="en-GB" sz="1600" dirty="0" smtClean="0">
                <a:solidFill>
                  <a:srgbClr val="003366"/>
                </a:solidFill>
              </a:rPr>
              <a:t>: Research data</a:t>
            </a:r>
            <a:endParaRPr lang="en-GB" sz="1600" dirty="0">
              <a:solidFill>
                <a:srgbClr val="003366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2039-C14D-3841-8D19-219A660D7C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gri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C7528"/>
        </a:solidFill>
        <a:ln w="57150">
          <a:solidFill>
            <a:schemeClr val="bg1"/>
          </a:solidFill>
        </a:ln>
        <a:effectLst/>
      </a:spPr>
      <a:bodyPr anchor="ctr"/>
      <a:lstStyle>
        <a:defPPr algn="ctr">
          <a:defRPr dirty="0">
            <a:latin typeface="Century Gothic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1008</Words>
  <Application>Microsoft Office PowerPoint</Application>
  <PresentationFormat>Affichage à l'écran (4:3)</PresentationFormat>
  <Paragraphs>198</Paragraphs>
  <Slides>20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Office Theme</vt:lpstr>
      <vt:lpstr>1_Couv logo equipe  et dernière</vt:lpstr>
      <vt:lpstr>1_Texte et chapitre gris</vt:lpstr>
      <vt:lpstr>Open Access and scientific information policies in France</vt:lpstr>
      <vt:lpstr>French-Dutch delegation</vt:lpstr>
      <vt:lpstr>Open access and Scientific information</vt:lpstr>
      <vt:lpstr>Recent advances on open access to scientific results in France</vt:lpstr>
      <vt:lpstr>Berlin Declaration (2003)</vt:lpstr>
      <vt:lpstr>A national policy</vt:lpstr>
      <vt:lpstr>HAL in a few words</vt:lpstr>
      <vt:lpstr>Coordination of scientific information activities</vt:lpstr>
      <vt:lpstr>Présentation PowerPoint</vt:lpstr>
      <vt:lpstr>An even stronger involvement at Inria</vt:lpstr>
      <vt:lpstr>APC charges - budget</vt:lpstr>
      <vt:lpstr>Deposits on the Inria portal</vt:lpstr>
      <vt:lpstr>The Episciences model</vt:lpstr>
      <vt:lpstr>Riding the wave     How Europe can gain from the rising tide of scientific data  a vision for 2030</vt:lpstr>
      <vt:lpstr>Vision 2030                                   high-level experts group on Scientific Data</vt:lpstr>
      <vt:lpstr>Dealing with research data in the French context</vt:lpstr>
      <vt:lpstr>INRA report on the management and sharing of research data</vt:lpstr>
      <vt:lpstr>Présentation PowerPoint</vt:lpstr>
      <vt:lpstr>Open Access as part of a wider scientific information concept</vt:lpstr>
      <vt:lpstr>Présentation PowerPoint</vt:lpstr>
    </vt:vector>
  </TitlesOfParts>
  <Company>Loria-INRIA-MPG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Laurent Romary</dc:creator>
  <cp:lastModifiedBy>ETCHEBEHERE Evelyne</cp:lastModifiedBy>
  <cp:revision>82</cp:revision>
  <cp:lastPrinted>2014-01-02T09:12:19Z</cp:lastPrinted>
  <dcterms:created xsi:type="dcterms:W3CDTF">2015-01-28T01:00:15Z</dcterms:created>
  <dcterms:modified xsi:type="dcterms:W3CDTF">2015-01-29T09:21:18Z</dcterms:modified>
</cp:coreProperties>
</file>